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3"/>
  </p:notesMasterIdLst>
  <p:handoutMasterIdLst>
    <p:handoutMasterId r:id="rId84"/>
  </p:handoutMasterIdLst>
  <p:sldIdLst>
    <p:sldId id="412" r:id="rId2"/>
    <p:sldId id="355" r:id="rId3"/>
    <p:sldId id="428" r:id="rId4"/>
    <p:sldId id="371" r:id="rId5"/>
    <p:sldId id="274" r:id="rId6"/>
    <p:sldId id="417" r:id="rId7"/>
    <p:sldId id="413" r:id="rId8"/>
    <p:sldId id="414" r:id="rId9"/>
    <p:sldId id="415" r:id="rId10"/>
    <p:sldId id="376" r:id="rId11"/>
    <p:sldId id="427" r:id="rId12"/>
    <p:sldId id="310" r:id="rId13"/>
    <p:sldId id="312" r:id="rId14"/>
    <p:sldId id="425" r:id="rId15"/>
    <p:sldId id="315" r:id="rId16"/>
    <p:sldId id="363" r:id="rId17"/>
    <p:sldId id="316" r:id="rId18"/>
    <p:sldId id="426" r:id="rId19"/>
    <p:sldId id="423" r:id="rId20"/>
    <p:sldId id="266" r:id="rId21"/>
    <p:sldId id="267" r:id="rId22"/>
    <p:sldId id="268" r:id="rId23"/>
    <p:sldId id="362" r:id="rId24"/>
    <p:sldId id="424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3" r:id="rId34"/>
    <p:sldId id="292" r:id="rId35"/>
    <p:sldId id="291" r:id="rId36"/>
    <p:sldId id="294" r:id="rId37"/>
    <p:sldId id="389" r:id="rId38"/>
    <p:sldId id="390" r:id="rId39"/>
    <p:sldId id="391" r:id="rId40"/>
    <p:sldId id="364" r:id="rId41"/>
    <p:sldId id="394" r:id="rId42"/>
    <p:sldId id="396" r:id="rId43"/>
    <p:sldId id="397" r:id="rId44"/>
    <p:sldId id="383" r:id="rId45"/>
    <p:sldId id="320" r:id="rId46"/>
    <p:sldId id="321" r:id="rId47"/>
    <p:sldId id="322" r:id="rId48"/>
    <p:sldId id="324" r:id="rId49"/>
    <p:sldId id="325" r:id="rId50"/>
    <p:sldId id="400" r:id="rId51"/>
    <p:sldId id="398" r:id="rId52"/>
    <p:sldId id="403" r:id="rId53"/>
    <p:sldId id="401" r:id="rId54"/>
    <p:sldId id="405" r:id="rId55"/>
    <p:sldId id="406" r:id="rId56"/>
    <p:sldId id="408" r:id="rId57"/>
    <p:sldId id="409" r:id="rId58"/>
    <p:sldId id="330" r:id="rId59"/>
    <p:sldId id="411" r:id="rId60"/>
    <p:sldId id="365" r:id="rId61"/>
    <p:sldId id="339" r:id="rId62"/>
    <p:sldId id="345" r:id="rId63"/>
    <p:sldId id="333" r:id="rId64"/>
    <p:sldId id="335" r:id="rId65"/>
    <p:sldId id="337" r:id="rId66"/>
    <p:sldId id="338" r:id="rId67"/>
    <p:sldId id="346" r:id="rId68"/>
    <p:sldId id="341" r:id="rId69"/>
    <p:sldId id="344" r:id="rId70"/>
    <p:sldId id="366" r:id="rId71"/>
    <p:sldId id="351" r:id="rId72"/>
    <p:sldId id="342" r:id="rId73"/>
    <p:sldId id="349" r:id="rId74"/>
    <p:sldId id="352" r:id="rId75"/>
    <p:sldId id="353" r:id="rId76"/>
    <p:sldId id="340" r:id="rId77"/>
    <p:sldId id="356" r:id="rId78"/>
    <p:sldId id="357" r:id="rId79"/>
    <p:sldId id="358" r:id="rId80"/>
    <p:sldId id="367" r:id="rId81"/>
    <p:sldId id="368" r:id="rId82"/>
  </p:sldIdLst>
  <p:sldSz cx="12192000" cy="6858000"/>
  <p:notesSz cx="6858000" cy="9144000"/>
  <p:defaultTextStyle>
    <a:defPPr>
      <a:defRPr lang="en-US"/>
    </a:defPPr>
    <a:lvl1pPr marL="0" algn="l" defTabSz="91423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15" algn="l" defTabSz="91423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32" algn="l" defTabSz="91423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348" algn="l" defTabSz="91423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463" algn="l" defTabSz="91423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579" algn="l" defTabSz="91423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694" algn="l" defTabSz="91423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9811" algn="l" defTabSz="91423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6926" algn="l" defTabSz="91423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B5394"/>
    <a:srgbClr val="00267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BBACB58-CC49-994F-B21F-9829E51BAE77}" v="331" dt="2025-10-28T23:24:23.363"/>
    <p1510:client id="{A3F62687-E54A-D343-8EE6-BE79CB5BD810}" v="4324" dt="2025-10-28T22:09:12.538"/>
    <p1510:client id="{B14944C8-54BC-4663-BF2A-11708CF6EC0D}" v="1857" dt="2025-10-28T18:50:41.90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handoutMaster" Target="handoutMasters/handoutMaster1.xml"/><Relationship Id="rId89" Type="http://schemas.microsoft.com/office/2016/11/relationships/changesInfo" Target="changesInfos/changesInfo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microsoft.com/office/2015/10/relationships/revisionInfo" Target="revisionInfo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notesMaster" Target="notesMasters/notesMaster1.xml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sh Hug" userId="e2159f7335c131c2" providerId="LiveId" clId="{0EDB6E27-9086-5277-AB10-A63F9A905C93}"/>
    <pc:docChg chg="undo custSel addSld delSld modSld">
      <pc:chgData name="Josh Hug" userId="e2159f7335c131c2" providerId="LiveId" clId="{0EDB6E27-9086-5277-AB10-A63F9A905C93}" dt="2025-10-28T23:24:23.363" v="331" actId="20577"/>
      <pc:docMkLst>
        <pc:docMk/>
      </pc:docMkLst>
      <pc:sldChg chg="del">
        <pc:chgData name="Josh Hug" userId="e2159f7335c131c2" providerId="LiveId" clId="{0EDB6E27-9086-5277-AB10-A63F9A905C93}" dt="2025-10-28T22:19:47.907" v="187" actId="2696"/>
        <pc:sldMkLst>
          <pc:docMk/>
          <pc:sldMk cId="1068953896" sldId="256"/>
        </pc:sldMkLst>
      </pc:sldChg>
      <pc:sldChg chg="delSp modSp mod">
        <pc:chgData name="Josh Hug" userId="e2159f7335c131c2" providerId="LiveId" clId="{0EDB6E27-9086-5277-AB10-A63F9A905C93}" dt="2025-10-28T22:40:03.262" v="320"/>
        <pc:sldMkLst>
          <pc:docMk/>
          <pc:sldMk cId="1466973996" sldId="315"/>
        </pc:sldMkLst>
        <pc:spChg chg="del mod">
          <ac:chgData name="Josh Hug" userId="e2159f7335c131c2" providerId="LiveId" clId="{0EDB6E27-9086-5277-AB10-A63F9A905C93}" dt="2025-10-28T22:40:03.262" v="320"/>
          <ac:spMkLst>
            <pc:docMk/>
            <pc:sldMk cId="1466973996" sldId="315"/>
            <ac:spMk id="4" creationId="{DDA5498A-7E88-FC99-0B59-D8A9C2B94536}"/>
          </ac:spMkLst>
        </pc:spChg>
        <pc:spChg chg="mod">
          <ac:chgData name="Josh Hug" userId="e2159f7335c131c2" providerId="LiveId" clId="{0EDB6E27-9086-5277-AB10-A63F9A905C93}" dt="2025-10-28T22:40:01.634" v="318" actId="113"/>
          <ac:spMkLst>
            <pc:docMk/>
            <pc:sldMk cId="1466973996" sldId="315"/>
            <ac:spMk id="5" creationId="{EBF63B71-5879-30E4-B640-0D47DF67E3F2}"/>
          </ac:spMkLst>
        </pc:spChg>
        <pc:picChg chg="del">
          <ac:chgData name="Josh Hug" userId="e2159f7335c131c2" providerId="LiveId" clId="{0EDB6E27-9086-5277-AB10-A63F9A905C93}" dt="2025-10-28T22:39:58.910" v="316" actId="478"/>
          <ac:picMkLst>
            <pc:docMk/>
            <pc:sldMk cId="1466973996" sldId="315"/>
            <ac:picMk id="6" creationId="{B6D2D32F-A5CC-6667-FBBB-D681A0ED9E03}"/>
          </ac:picMkLst>
        </pc:picChg>
      </pc:sldChg>
      <pc:sldChg chg="modSp mod">
        <pc:chgData name="Josh Hug" userId="e2159f7335c131c2" providerId="LiveId" clId="{0EDB6E27-9086-5277-AB10-A63F9A905C93}" dt="2025-10-28T22:37:18.750" v="313"/>
        <pc:sldMkLst>
          <pc:docMk/>
          <pc:sldMk cId="3775978058" sldId="353"/>
        </pc:sldMkLst>
        <pc:spChg chg="mod">
          <ac:chgData name="Josh Hug" userId="e2159f7335c131c2" providerId="LiveId" clId="{0EDB6E27-9086-5277-AB10-A63F9A905C93}" dt="2025-10-28T22:21:00.496" v="310"/>
          <ac:spMkLst>
            <pc:docMk/>
            <pc:sldMk cId="3775978058" sldId="353"/>
            <ac:spMk id="2" creationId="{11A4D418-1EC2-ED97-3173-29B40F3320A7}"/>
          </ac:spMkLst>
        </pc:spChg>
        <pc:spChg chg="mod">
          <ac:chgData name="Josh Hug" userId="e2159f7335c131c2" providerId="LiveId" clId="{0EDB6E27-9086-5277-AB10-A63F9A905C93}" dt="2025-10-28T22:37:18.750" v="313"/>
          <ac:spMkLst>
            <pc:docMk/>
            <pc:sldMk cId="3775978058" sldId="353"/>
            <ac:spMk id="3" creationId="{71FED139-BB28-8EC2-C59A-7A32CC3BFB6E}"/>
          </ac:spMkLst>
        </pc:spChg>
        <pc:spChg chg="mod">
          <ac:chgData name="Josh Hug" userId="e2159f7335c131c2" providerId="LiveId" clId="{0EDB6E27-9086-5277-AB10-A63F9A905C93}" dt="2025-10-28T22:21:00.496" v="310"/>
          <ac:spMkLst>
            <pc:docMk/>
            <pc:sldMk cId="3775978058" sldId="353"/>
            <ac:spMk id="6" creationId="{6DE75BF6-9FC5-3859-9053-D08F443035CD}"/>
          </ac:spMkLst>
        </pc:spChg>
      </pc:sldChg>
      <pc:sldChg chg="modSp">
        <pc:chgData name="Josh Hug" userId="e2159f7335c131c2" providerId="LiveId" clId="{0EDB6E27-9086-5277-AB10-A63F9A905C93}" dt="2025-10-28T23:19:37.585" v="323" actId="20577"/>
        <pc:sldMkLst>
          <pc:docMk/>
          <pc:sldMk cId="3274242499" sldId="355"/>
        </pc:sldMkLst>
        <pc:spChg chg="mod">
          <ac:chgData name="Josh Hug" userId="e2159f7335c131c2" providerId="LiveId" clId="{0EDB6E27-9086-5277-AB10-A63F9A905C93}" dt="2025-10-28T23:19:37.585" v="323" actId="20577"/>
          <ac:spMkLst>
            <pc:docMk/>
            <pc:sldMk cId="3274242499" sldId="355"/>
            <ac:spMk id="3" creationId="{0B96A092-1BD6-96A8-3FEB-39699C8B0432}"/>
          </ac:spMkLst>
        </pc:spChg>
      </pc:sldChg>
      <pc:sldChg chg="modSp mod">
        <pc:chgData name="Josh Hug" userId="e2159f7335c131c2" providerId="LiveId" clId="{0EDB6E27-9086-5277-AB10-A63F9A905C93}" dt="2025-10-28T22:37:18.750" v="313"/>
        <pc:sldMkLst>
          <pc:docMk/>
          <pc:sldMk cId="3009049015" sldId="364"/>
        </pc:sldMkLst>
        <pc:spChg chg="mod">
          <ac:chgData name="Josh Hug" userId="e2159f7335c131c2" providerId="LiveId" clId="{0EDB6E27-9086-5277-AB10-A63F9A905C93}" dt="2025-10-28T22:18:36.176" v="123" actId="20577"/>
          <ac:spMkLst>
            <pc:docMk/>
            <pc:sldMk cId="3009049015" sldId="364"/>
            <ac:spMk id="2" creationId="{77D273CF-CC4D-5949-7F4F-42D4A51ED6BB}"/>
          </ac:spMkLst>
        </pc:spChg>
        <pc:spChg chg="mod">
          <ac:chgData name="Josh Hug" userId="e2159f7335c131c2" providerId="LiveId" clId="{0EDB6E27-9086-5277-AB10-A63F9A905C93}" dt="2025-10-28T22:37:18.750" v="313"/>
          <ac:spMkLst>
            <pc:docMk/>
            <pc:sldMk cId="3009049015" sldId="364"/>
            <ac:spMk id="3" creationId="{3F7A6ED1-3B80-AC13-59E2-44E990BC5240}"/>
          </ac:spMkLst>
        </pc:spChg>
        <pc:spChg chg="mod">
          <ac:chgData name="Josh Hug" userId="e2159f7335c131c2" providerId="LiveId" clId="{0EDB6E27-9086-5277-AB10-A63F9A905C93}" dt="2025-10-28T22:21:00.496" v="310"/>
          <ac:spMkLst>
            <pc:docMk/>
            <pc:sldMk cId="3009049015" sldId="364"/>
            <ac:spMk id="6" creationId="{1EFC1D9F-B50F-9DAA-F02C-0F6C527EC00A}"/>
          </ac:spMkLst>
        </pc:spChg>
      </pc:sldChg>
      <pc:sldChg chg="modSp mod">
        <pc:chgData name="Josh Hug" userId="e2159f7335c131c2" providerId="LiveId" clId="{0EDB6E27-9086-5277-AB10-A63F9A905C93}" dt="2025-10-28T22:37:18.750" v="313"/>
        <pc:sldMkLst>
          <pc:docMk/>
          <pc:sldMk cId="1700115535" sldId="365"/>
        </pc:sldMkLst>
        <pc:spChg chg="mod">
          <ac:chgData name="Josh Hug" userId="e2159f7335c131c2" providerId="LiveId" clId="{0EDB6E27-9086-5277-AB10-A63F9A905C93}" dt="2025-10-28T22:37:18.750" v="313"/>
          <ac:spMkLst>
            <pc:docMk/>
            <pc:sldMk cId="1700115535" sldId="365"/>
            <ac:spMk id="3" creationId="{C23D4D70-EE11-FF04-6E9D-E245AD318501}"/>
          </ac:spMkLst>
        </pc:spChg>
        <pc:spChg chg="mod">
          <ac:chgData name="Josh Hug" userId="e2159f7335c131c2" providerId="LiveId" clId="{0EDB6E27-9086-5277-AB10-A63F9A905C93}" dt="2025-10-28T22:21:00.496" v="310"/>
          <ac:spMkLst>
            <pc:docMk/>
            <pc:sldMk cId="1700115535" sldId="365"/>
            <ac:spMk id="6" creationId="{6A39EE05-2E0F-48C8-F14E-8658BDC735D0}"/>
          </ac:spMkLst>
        </pc:spChg>
      </pc:sldChg>
      <pc:sldChg chg="modSp mod">
        <pc:chgData name="Josh Hug" userId="e2159f7335c131c2" providerId="LiveId" clId="{0EDB6E27-9086-5277-AB10-A63F9A905C93}" dt="2025-10-28T22:37:18.750" v="313"/>
        <pc:sldMkLst>
          <pc:docMk/>
          <pc:sldMk cId="170917951" sldId="366"/>
        </pc:sldMkLst>
        <pc:spChg chg="mod">
          <ac:chgData name="Josh Hug" userId="e2159f7335c131c2" providerId="LiveId" clId="{0EDB6E27-9086-5277-AB10-A63F9A905C93}" dt="2025-10-28T22:37:18.750" v="313"/>
          <ac:spMkLst>
            <pc:docMk/>
            <pc:sldMk cId="170917951" sldId="366"/>
            <ac:spMk id="3" creationId="{B6FF0726-BCD1-ECF6-7EAD-BFA60BC16F30}"/>
          </ac:spMkLst>
        </pc:spChg>
        <pc:spChg chg="mod">
          <ac:chgData name="Josh Hug" userId="e2159f7335c131c2" providerId="LiveId" clId="{0EDB6E27-9086-5277-AB10-A63F9A905C93}" dt="2025-10-28T22:21:00.496" v="310"/>
          <ac:spMkLst>
            <pc:docMk/>
            <pc:sldMk cId="170917951" sldId="366"/>
            <ac:spMk id="6" creationId="{2B1FE27A-4EC5-D547-B611-BC7F8A9FF9B7}"/>
          </ac:spMkLst>
        </pc:spChg>
      </pc:sldChg>
      <pc:sldChg chg="modSp modAnim">
        <pc:chgData name="Josh Hug" userId="e2159f7335c131c2" providerId="LiveId" clId="{0EDB6E27-9086-5277-AB10-A63F9A905C93}" dt="2025-10-28T22:21:26.723" v="312"/>
        <pc:sldMkLst>
          <pc:docMk/>
          <pc:sldMk cId="1294081397" sldId="371"/>
        </pc:sldMkLst>
        <pc:spChg chg="mod">
          <ac:chgData name="Josh Hug" userId="e2159f7335c131c2" providerId="LiveId" clId="{0EDB6E27-9086-5277-AB10-A63F9A905C93}" dt="2025-10-28T22:21:26.189" v="311"/>
          <ac:spMkLst>
            <pc:docMk/>
            <pc:sldMk cId="1294081397" sldId="371"/>
            <ac:spMk id="3" creationId="{676F1DC1-F2EC-A8F4-C6A6-4D1A018EB851}"/>
          </ac:spMkLst>
        </pc:spChg>
      </pc:sldChg>
      <pc:sldChg chg="modSp">
        <pc:chgData name="Josh Hug" userId="e2159f7335c131c2" providerId="LiveId" clId="{0EDB6E27-9086-5277-AB10-A63F9A905C93}" dt="2025-10-28T23:23:58.972" v="327" actId="20577"/>
        <pc:sldMkLst>
          <pc:docMk/>
          <pc:sldMk cId="3523384237" sldId="414"/>
        </pc:sldMkLst>
        <pc:spChg chg="mod">
          <ac:chgData name="Josh Hug" userId="e2159f7335c131c2" providerId="LiveId" clId="{0EDB6E27-9086-5277-AB10-A63F9A905C93}" dt="2025-10-28T23:23:58.972" v="327" actId="20577"/>
          <ac:spMkLst>
            <pc:docMk/>
            <pc:sldMk cId="3523384237" sldId="414"/>
            <ac:spMk id="3" creationId="{926471C5-9C90-2A91-2E8D-DD7E7C7A0BE2}"/>
          </ac:spMkLst>
        </pc:spChg>
      </pc:sldChg>
      <pc:sldChg chg="modSp">
        <pc:chgData name="Josh Hug" userId="e2159f7335c131c2" providerId="LiveId" clId="{0EDB6E27-9086-5277-AB10-A63F9A905C93}" dt="2025-10-28T23:24:23.363" v="331" actId="20577"/>
        <pc:sldMkLst>
          <pc:docMk/>
          <pc:sldMk cId="2141381559" sldId="415"/>
        </pc:sldMkLst>
        <pc:spChg chg="mod">
          <ac:chgData name="Josh Hug" userId="e2159f7335c131c2" providerId="LiveId" clId="{0EDB6E27-9086-5277-AB10-A63F9A905C93}" dt="2025-10-28T23:24:23.363" v="331" actId="20577"/>
          <ac:spMkLst>
            <pc:docMk/>
            <pc:sldMk cId="2141381559" sldId="415"/>
            <ac:spMk id="3" creationId="{8ED104EA-B9F9-55CD-D313-E41AFF3EF467}"/>
          </ac:spMkLst>
        </pc:spChg>
      </pc:sldChg>
      <pc:sldChg chg="del">
        <pc:chgData name="Josh Hug" userId="e2159f7335c131c2" providerId="LiveId" clId="{0EDB6E27-9086-5277-AB10-A63F9A905C93}" dt="2025-10-28T22:19:36.424" v="159" actId="2696"/>
        <pc:sldMkLst>
          <pc:docMk/>
          <pc:sldMk cId="3062253786" sldId="419"/>
        </pc:sldMkLst>
      </pc:sldChg>
      <pc:sldChg chg="del">
        <pc:chgData name="Josh Hug" userId="e2159f7335c131c2" providerId="LiveId" clId="{0EDB6E27-9086-5277-AB10-A63F9A905C93}" dt="2025-10-28T22:19:44.969" v="183" actId="2696"/>
        <pc:sldMkLst>
          <pc:docMk/>
          <pc:sldMk cId="1390163269" sldId="420"/>
        </pc:sldMkLst>
      </pc:sldChg>
      <pc:sldChg chg="modSp mod">
        <pc:chgData name="Josh Hug" userId="e2159f7335c131c2" providerId="LiveId" clId="{0EDB6E27-9086-5277-AB10-A63F9A905C93}" dt="2025-10-28T22:40:05.689" v="321" actId="20577"/>
        <pc:sldMkLst>
          <pc:docMk/>
          <pc:sldMk cId="2006351554" sldId="425"/>
        </pc:sldMkLst>
        <pc:spChg chg="mod">
          <ac:chgData name="Josh Hug" userId="e2159f7335c131c2" providerId="LiveId" clId="{0EDB6E27-9086-5277-AB10-A63F9A905C93}" dt="2025-10-28T22:40:05.689" v="321" actId="20577"/>
          <ac:spMkLst>
            <pc:docMk/>
            <pc:sldMk cId="2006351554" sldId="425"/>
            <ac:spMk id="3" creationId="{810442DD-1F00-4258-54AE-8F05BB129907}"/>
          </ac:spMkLst>
        </pc:spChg>
      </pc:sldChg>
      <pc:sldChg chg="modSp add mod">
        <pc:chgData name="Josh Hug" userId="e2159f7335c131c2" providerId="LiveId" clId="{0EDB6E27-9086-5277-AB10-A63F9A905C93}" dt="2025-10-28T22:37:18.750" v="313"/>
        <pc:sldMkLst>
          <pc:docMk/>
          <pc:sldMk cId="959585029" sldId="426"/>
        </pc:sldMkLst>
        <pc:spChg chg="mod">
          <ac:chgData name="Josh Hug" userId="e2159f7335c131c2" providerId="LiveId" clId="{0EDB6E27-9086-5277-AB10-A63F9A905C93}" dt="2025-10-28T22:19:34.408" v="158" actId="20577"/>
          <ac:spMkLst>
            <pc:docMk/>
            <pc:sldMk cId="959585029" sldId="426"/>
            <ac:spMk id="2" creationId="{132C004C-D66E-A2B0-5F2F-9CB50C4E59CA}"/>
          </ac:spMkLst>
        </pc:spChg>
        <pc:spChg chg="mod">
          <ac:chgData name="Josh Hug" userId="e2159f7335c131c2" providerId="LiveId" clId="{0EDB6E27-9086-5277-AB10-A63F9A905C93}" dt="2025-10-28T22:37:18.750" v="313"/>
          <ac:spMkLst>
            <pc:docMk/>
            <pc:sldMk cId="959585029" sldId="426"/>
            <ac:spMk id="3" creationId="{13BB685B-E531-F03D-E188-FAFE90DA48D0}"/>
          </ac:spMkLst>
        </pc:spChg>
        <pc:spChg chg="mod">
          <ac:chgData name="Josh Hug" userId="e2159f7335c131c2" providerId="LiveId" clId="{0EDB6E27-9086-5277-AB10-A63F9A905C93}" dt="2025-10-28T22:21:00.496" v="310"/>
          <ac:spMkLst>
            <pc:docMk/>
            <pc:sldMk cId="959585029" sldId="426"/>
            <ac:spMk id="6" creationId="{47A0FDA8-38D7-AF18-D1A6-FC5FE7CF6F7F}"/>
          </ac:spMkLst>
        </pc:spChg>
      </pc:sldChg>
      <pc:sldChg chg="new del">
        <pc:chgData name="Josh Hug" userId="e2159f7335c131c2" providerId="LiveId" clId="{0EDB6E27-9086-5277-AB10-A63F9A905C93}" dt="2025-10-28T22:16:43.878" v="9" actId="680"/>
        <pc:sldMkLst>
          <pc:docMk/>
          <pc:sldMk cId="987526321" sldId="426"/>
        </pc:sldMkLst>
      </pc:sldChg>
      <pc:sldChg chg="addSp delSp modSp add mod">
        <pc:chgData name="Josh Hug" userId="e2159f7335c131c2" providerId="LiveId" clId="{0EDB6E27-9086-5277-AB10-A63F9A905C93}" dt="2025-10-28T22:37:18.750" v="313"/>
        <pc:sldMkLst>
          <pc:docMk/>
          <pc:sldMk cId="1887918680" sldId="427"/>
        </pc:sldMkLst>
        <pc:spChg chg="mod">
          <ac:chgData name="Josh Hug" userId="e2159f7335c131c2" providerId="LiveId" clId="{0EDB6E27-9086-5277-AB10-A63F9A905C93}" dt="2025-10-28T22:19:43.241" v="182" actId="20577"/>
          <ac:spMkLst>
            <pc:docMk/>
            <pc:sldMk cId="1887918680" sldId="427"/>
            <ac:spMk id="2" creationId="{FE8AB2B8-D667-A035-CC2D-ABA05B13335F}"/>
          </ac:spMkLst>
        </pc:spChg>
        <pc:spChg chg="mod">
          <ac:chgData name="Josh Hug" userId="e2159f7335c131c2" providerId="LiveId" clId="{0EDB6E27-9086-5277-AB10-A63F9A905C93}" dt="2025-10-28T22:37:18.750" v="313"/>
          <ac:spMkLst>
            <pc:docMk/>
            <pc:sldMk cId="1887918680" sldId="427"/>
            <ac:spMk id="3" creationId="{040EF6C8-8954-0FF4-410A-E5F0907C00D3}"/>
          </ac:spMkLst>
        </pc:spChg>
        <pc:spChg chg="add del mod">
          <ac:chgData name="Josh Hug" userId="e2159f7335c131c2" providerId="LiveId" clId="{0EDB6E27-9086-5277-AB10-A63F9A905C93}" dt="2025-10-28T22:19:45.730" v="185"/>
          <ac:spMkLst>
            <pc:docMk/>
            <pc:sldMk cId="1887918680" sldId="427"/>
            <ac:spMk id="4" creationId="{CEED09EB-2773-5FB7-DCBF-273821FAA7B1}"/>
          </ac:spMkLst>
        </pc:spChg>
        <pc:spChg chg="mod">
          <ac:chgData name="Josh Hug" userId="e2159f7335c131c2" providerId="LiveId" clId="{0EDB6E27-9086-5277-AB10-A63F9A905C93}" dt="2025-10-28T22:21:00.496" v="310"/>
          <ac:spMkLst>
            <pc:docMk/>
            <pc:sldMk cId="1887918680" sldId="427"/>
            <ac:spMk id="6" creationId="{179540C6-6ABB-DB86-C74C-99F093DC9B67}"/>
          </ac:spMkLst>
        </pc:spChg>
      </pc:sldChg>
      <pc:sldChg chg="modSp add mod">
        <pc:chgData name="Josh Hug" userId="e2159f7335c131c2" providerId="LiveId" clId="{0EDB6E27-9086-5277-AB10-A63F9A905C93}" dt="2025-10-28T22:37:18.750" v="313"/>
        <pc:sldMkLst>
          <pc:docMk/>
          <pc:sldMk cId="3895249340" sldId="428"/>
        </pc:sldMkLst>
        <pc:spChg chg="mod">
          <ac:chgData name="Josh Hug" userId="e2159f7335c131c2" providerId="LiveId" clId="{0EDB6E27-9086-5277-AB10-A63F9A905C93}" dt="2025-10-28T22:19:54.478" v="212" actId="20577"/>
          <ac:spMkLst>
            <pc:docMk/>
            <pc:sldMk cId="3895249340" sldId="428"/>
            <ac:spMk id="2" creationId="{D76CE204-6B7F-7A97-B06F-96ABB8F6931C}"/>
          </ac:spMkLst>
        </pc:spChg>
        <pc:spChg chg="mod">
          <ac:chgData name="Josh Hug" userId="e2159f7335c131c2" providerId="LiveId" clId="{0EDB6E27-9086-5277-AB10-A63F9A905C93}" dt="2025-10-28T22:37:18.750" v="313"/>
          <ac:spMkLst>
            <pc:docMk/>
            <pc:sldMk cId="3895249340" sldId="428"/>
            <ac:spMk id="3" creationId="{7CB6FB63-57AE-F51C-3924-FD332C3AA111}"/>
          </ac:spMkLst>
        </pc:spChg>
        <pc:spChg chg="mod">
          <ac:chgData name="Josh Hug" userId="e2159f7335c131c2" providerId="LiveId" clId="{0EDB6E27-9086-5277-AB10-A63F9A905C93}" dt="2025-10-28T22:21:00.496" v="310"/>
          <ac:spMkLst>
            <pc:docMk/>
            <pc:sldMk cId="3895249340" sldId="428"/>
            <ac:spMk id="6" creationId="{13880E0C-4B3F-6EAE-9F27-86B5F98D1574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11503D0-B2A1-404A-4E4F-55A3EA65CD3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EDBCFC8-C0DE-311A-C5A6-26DC8B48835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69414A-D032-1A4D-90CB-BC259D65F813}" type="datetimeFigureOut">
              <a:rPr lang="en-US" smtClean="0"/>
              <a:t>10/28/2025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85B715-74B6-5B23-9A47-FF3BA0B5325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20CE52-9100-415C-39A2-C29FBF018B6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4A23A8-7B1F-7746-ACE0-490D0656D5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4874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0677B2-A542-B34F-B977-BD3BC7D37319}" type="datetimeFigureOut">
              <a:rPr lang="en-US" smtClean="0"/>
              <a:t>10/28/2025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B56193-E34F-7940-AB8F-E954459244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2059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1816FC-8311-FAC3-9527-175FD4B86F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B28CDA0-3F7E-3821-B3F7-03C5F24A18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DA4C516-141E-1EF7-35C5-6FE0F72F00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CF0A7F-896E-AE51-F318-E330E72C95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B56193-E34F-7940-AB8F-E954459244A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2383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B56193-E34F-7940-AB8F-E954459244A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532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B56193-E34F-7940-AB8F-E954459244A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4064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B56193-E34F-7940-AB8F-E954459244A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9387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26;p5">
            <a:extLst>
              <a:ext uri="{FF2B5EF4-FFF2-40B4-BE49-F238E27FC236}">
                <a16:creationId xmlns:a16="http://schemas.microsoft.com/office/drawing/2014/main" id="{54018777-5825-1DD9-F0F1-CB39782E2522}"/>
              </a:ext>
            </a:extLst>
          </p:cNvPr>
          <p:cNvSpPr/>
          <p:nvPr userDrawn="1"/>
        </p:nvSpPr>
        <p:spPr>
          <a:xfrm>
            <a:off x="7883" y="10251"/>
            <a:ext cx="6019800" cy="6858125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1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B9C4DB-FE1C-AFF9-6D3D-BE4C2F5EB2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6483" y="2878327"/>
            <a:ext cx="4716517" cy="2387601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89228E1-E086-EB78-46DA-64561B1337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3857" y="5430837"/>
            <a:ext cx="4719145" cy="60960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100">
                <a:latin typeface="Inter Light" panose="02000403000000020004" pitchFamily="2" charset="0"/>
                <a:ea typeface="Inter Light" panose="02000403000000020004" pitchFamily="2" charset="0"/>
                <a:cs typeface="Inter Light" panose="02000403000000020004" pitchFamily="2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8" name="Google Shape;29;p5">
            <a:extLst>
              <a:ext uri="{FF2B5EF4-FFF2-40B4-BE49-F238E27FC236}">
                <a16:creationId xmlns:a16="http://schemas.microsoft.com/office/drawing/2014/main" id="{A126BCB9-91F0-D815-1454-67C972B79D9D}"/>
              </a:ext>
            </a:extLst>
          </p:cNvPr>
          <p:cNvPicPr preferRelativeResize="0"/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255" y="6687727"/>
            <a:ext cx="457200" cy="16002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" name="Google Shape;21;p4">
            <a:extLst>
              <a:ext uri="{FF2B5EF4-FFF2-40B4-BE49-F238E27FC236}">
                <a16:creationId xmlns:a16="http://schemas.microsoft.com/office/drawing/2014/main" id="{0517905A-48BB-F8DB-1DE9-61D6A041865B}"/>
              </a:ext>
            </a:extLst>
          </p:cNvPr>
          <p:cNvCxnSpPr>
            <a:cxnSpLocks/>
          </p:cNvCxnSpPr>
          <p:nvPr userDrawn="1"/>
        </p:nvCxnSpPr>
        <p:spPr>
          <a:xfrm>
            <a:off x="223344" y="5311596"/>
            <a:ext cx="4882056" cy="0"/>
          </a:xfrm>
          <a:prstGeom prst="straightConnector1">
            <a:avLst/>
          </a:prstGeom>
          <a:noFill/>
          <a:ln w="19050" cap="flat" cmpd="sng">
            <a:solidFill>
              <a:srgbClr val="BF9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7BE7FE5-5841-F18C-6EA7-DAFDA72B17C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096000" y="65087"/>
            <a:ext cx="6096000" cy="6716713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2400" b="0" i="0">
                <a:latin typeface="Inter Light" panose="02000403000000020004" pitchFamily="2" charset="0"/>
                <a:ea typeface="Inter Light" panose="02000403000000020004" pitchFamily="2" charset="0"/>
                <a:cs typeface="Inter Light" panose="02000403000000020004" pitchFamily="2" charset="0"/>
              </a:defRPr>
            </a:lvl1pPr>
            <a:lvl2pPr algn="l">
              <a:buSzPct val="125000"/>
              <a:defRPr sz="2400" b="0" i="0">
                <a:latin typeface="Inter Light" panose="02000403000000020004" pitchFamily="2" charset="0"/>
                <a:ea typeface="Inter Light" panose="02000403000000020004" pitchFamily="2" charset="0"/>
                <a:cs typeface="Inter Light" panose="02000403000000020004" pitchFamily="2" charset="0"/>
              </a:defRPr>
            </a:lvl2pPr>
            <a:lvl3pPr marL="1142971" indent="-228594" algn="l">
              <a:buFont typeface="Courier New" panose="02070309020205020404" pitchFamily="49" charset="0"/>
              <a:buChar char="o"/>
              <a:defRPr sz="2400" b="0" i="0">
                <a:latin typeface="Inter Light" panose="02000403000000020004" pitchFamily="2" charset="0"/>
                <a:ea typeface="Inter Light" panose="02000403000000020004" pitchFamily="2" charset="0"/>
                <a:cs typeface="Inter Light" panose="02000403000000020004" pitchFamily="2" charset="0"/>
              </a:defRPr>
            </a:lvl3pPr>
            <a:lvl4pPr marL="1600160" indent="-228594" algn="l">
              <a:buFont typeface="Wingdings" pitchFamily="2" charset="2"/>
              <a:buChar char="§"/>
              <a:defRPr sz="2400" b="0" i="0">
                <a:latin typeface="Inter Light" panose="02000403000000020004" pitchFamily="2" charset="0"/>
                <a:ea typeface="Inter Light" panose="02000403000000020004" pitchFamily="2" charset="0"/>
                <a:cs typeface="Inter Light" panose="02000403000000020004" pitchFamily="2" charset="0"/>
              </a:defRPr>
            </a:lvl4pPr>
            <a:lvl5pPr algn="l">
              <a:defRPr sz="2400" b="0" i="0">
                <a:latin typeface="Inter Light" panose="02000403000000020004" pitchFamily="2" charset="0"/>
                <a:ea typeface="Inter Light" panose="02000403000000020004" pitchFamily="2" charset="0"/>
                <a:cs typeface="Inter Light" panose="02000403000000020004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872126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30F85-F851-4F4D-E2E6-07F71CABE4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602A28-2CC0-D2A6-A218-DE8C7CFEF9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657" y="533400"/>
            <a:ext cx="11488745" cy="56387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 b="0" i="0">
                <a:latin typeface="Inter Light" panose="02000403000000020004" pitchFamily="2" charset="0"/>
                <a:ea typeface="Inter Light" panose="02000403000000020004" pitchFamily="2" charset="0"/>
                <a:cs typeface="Inter Light" panose="02000403000000020004" pitchFamily="2" charset="0"/>
              </a:defRPr>
            </a:lvl1pPr>
            <a:lvl2pPr marL="685783" indent="-228594">
              <a:buSzPct val="100000"/>
              <a:buFont typeface="Courier New" panose="02070309020205020404" pitchFamily="49" charset="0"/>
              <a:buChar char="o"/>
              <a:defRPr sz="2400" b="0" i="0">
                <a:latin typeface="Inter Light" panose="02000403000000020004" pitchFamily="2" charset="0"/>
                <a:ea typeface="Inter Light" panose="02000403000000020004" pitchFamily="2" charset="0"/>
                <a:cs typeface="Inter Light" panose="02000403000000020004" pitchFamily="2" charset="0"/>
              </a:defRPr>
            </a:lvl2pPr>
            <a:lvl3pPr marL="1142971" indent="-228594">
              <a:buFont typeface="Wingdings" pitchFamily="2" charset="2"/>
              <a:buChar char="§"/>
              <a:defRPr sz="2400" b="0" i="0">
                <a:latin typeface="Inter Light" panose="02000403000000020004" pitchFamily="2" charset="0"/>
                <a:ea typeface="Inter Light" panose="02000403000000020004" pitchFamily="2" charset="0"/>
                <a:cs typeface="Inter Light" panose="02000403000000020004" pitchFamily="2" charset="0"/>
              </a:defRPr>
            </a:lvl3pPr>
            <a:lvl4pPr marL="1600160" indent="-228594">
              <a:buFont typeface="Arial" panose="020B0604020202020204" pitchFamily="34" charset="0"/>
              <a:buChar char="•"/>
              <a:defRPr sz="2400" b="0" i="0">
                <a:latin typeface="Inter Light" panose="02000403000000020004" pitchFamily="2" charset="0"/>
                <a:ea typeface="Inter Light" panose="02000403000000020004" pitchFamily="2" charset="0"/>
                <a:cs typeface="Inter Light" panose="02000403000000020004" pitchFamily="2" charset="0"/>
              </a:defRPr>
            </a:lvl4pPr>
            <a:lvl5pPr>
              <a:defRPr sz="2400" b="0" i="0">
                <a:latin typeface="Inter Light" panose="02000403000000020004" pitchFamily="2" charset="0"/>
                <a:ea typeface="Inter Light" panose="02000403000000020004" pitchFamily="2" charset="0"/>
                <a:cs typeface="Inter Light" panose="02000403000000020004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03DC90-05B5-A90A-60DC-914CE36E0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6E4CF-373C-401B-BBC8-66AC3A72A4AB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Google Shape;21;p4">
            <a:extLst>
              <a:ext uri="{FF2B5EF4-FFF2-40B4-BE49-F238E27FC236}">
                <a16:creationId xmlns:a16="http://schemas.microsoft.com/office/drawing/2014/main" id="{B141A41B-8850-A20F-A868-FF9415A83C2E}"/>
              </a:ext>
            </a:extLst>
          </p:cNvPr>
          <p:cNvCxnSpPr>
            <a:cxnSpLocks/>
          </p:cNvCxnSpPr>
          <p:nvPr userDrawn="1"/>
        </p:nvCxnSpPr>
        <p:spPr>
          <a:xfrm flipV="1">
            <a:off x="88284" y="457202"/>
            <a:ext cx="10439400" cy="1"/>
          </a:xfrm>
          <a:prstGeom prst="straightConnector1">
            <a:avLst/>
          </a:prstGeom>
          <a:noFill/>
          <a:ln w="19050" cap="flat" cmpd="sng">
            <a:solidFill>
              <a:srgbClr val="BF9000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0080682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1FD4A60-6C16-80BA-4FEA-981785C72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"/>
            <a:ext cx="10515600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96B9CB-D30E-202E-2F40-9EBE6ACE78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306E4CF-373C-401B-BBC8-66AC3A72A4AB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Google Shape;29;p5">
            <a:extLst>
              <a:ext uri="{FF2B5EF4-FFF2-40B4-BE49-F238E27FC236}">
                <a16:creationId xmlns:a16="http://schemas.microsoft.com/office/drawing/2014/main" id="{7A750F8F-3D3A-3346-1992-68E79F83A01D}"/>
              </a:ext>
            </a:extLst>
          </p:cNvPr>
          <p:cNvPicPr preferRelativeResize="0"/>
          <p:nvPr userDrawn="1"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55" y="6687727"/>
            <a:ext cx="457200" cy="16002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833931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rgbClr val="0B5394"/>
          </a:solidFill>
          <a:latin typeface="Inter Medium" panose="02000603000000020004" pitchFamily="2" charset="0"/>
          <a:ea typeface="Inter Medium" panose="02000603000000020004" pitchFamily="2" charset="0"/>
          <a:cs typeface="Inter Medium" panose="02000603000000020004" pitchFamily="2" charset="0"/>
        </a:defRPr>
      </a:lvl1pPr>
    </p:titleStyle>
    <p:bodyStyle>
      <a:lvl1pPr marL="0" indent="0" algn="l" defTabSz="914377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Inter Light" panose="02000403000000020004" pitchFamily="2" charset="0"/>
          <a:ea typeface="Inter Light" panose="02000403000000020004" pitchFamily="2" charset="0"/>
          <a:cs typeface="Inter Light" panose="02000403000000020004" pitchFamily="2" charset="0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joshh.ug/B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joshh.ug/C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hyperlink" Target="joshh.ug/D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hyperlink" Target="joshh.ug/E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hyperlink" Target="https://www.desmos.com/calculator/6pkjgu70ln" TargetMode="Externa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7" Type="http://schemas.openxmlformats.org/officeDocument/2006/relationships/image" Target="../media/image102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hyperlink" Target="https://joshh.ug/cs70/coupon_collector_simulator.html" TargetMode="Externa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2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3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6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3.png"/><Relationship Id="rId4" Type="http://schemas.openxmlformats.org/officeDocument/2006/relationships/image" Target="../media/image129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8.png"/><Relationship Id="rId5" Type="http://schemas.openxmlformats.org/officeDocument/2006/relationships/image" Target="../media/image137.png"/><Relationship Id="rId4" Type="http://schemas.openxmlformats.org/officeDocument/2006/relationships/image" Target="../media/image136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9.png"/><Relationship Id="rId4" Type="http://schemas.openxmlformats.org/officeDocument/2006/relationships/image" Target="../media/image123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2.png"/><Relationship Id="rId5" Type="http://schemas.openxmlformats.org/officeDocument/2006/relationships/image" Target="../media/image141.png"/><Relationship Id="rId4" Type="http://schemas.openxmlformats.org/officeDocument/2006/relationships/image" Target="../media/image129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hyperlink" Target="joshh.ug/cs70/load_balancing.html" TargetMode="Externa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265842-2C5C-C86B-9E8E-B68D5D4CC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Note on Notes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0493EF-45E2-17C8-54F5-C74460C5A4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I’m remixing the notes a bit.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Goal: One set of notes per lecture (unlike Fall 2023/2024 below).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Will try to have remixed notes ready 5 days in advance of lecture.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1AE4A8-A00B-59B8-3F1B-DC2B3A3B01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5778" y="2262863"/>
            <a:ext cx="6684502" cy="3563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3388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57C303-30B7-6117-6D07-E3DF3E8966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E6931A-B06E-3DA0-06B9-88ACD01E47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Alternate Equation Form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F090A11-45CE-0F45-DA8C-FEE63F5A765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/>
                  <a:t>Another form that is used throughout notes 17 is given below:</a:t>
                </a:r>
              </a:p>
              <a:p>
                <a:endParaRPr lang="en-US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̅"/>
                                  <m:ctrlPr>
                                    <a:rPr lang="en-US" i="1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</m:acc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×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×…×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F090A11-45CE-0F45-DA8C-FEE63F5A765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96" t="-5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864BB6D-BC93-4072-6E6E-2BCEE6B25DDF}"/>
                  </a:ext>
                </a:extLst>
              </p:cNvPr>
              <p:cNvSpPr txBox="1"/>
              <p:nvPr/>
            </p:nvSpPr>
            <p:spPr>
              <a:xfrm>
                <a:off x="3619342" y="2566525"/>
                <a:ext cx="6144768" cy="7862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×…×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en-US" sz="240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864BB6D-BC93-4072-6E6E-2BCEE6B25D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9342" y="2566525"/>
                <a:ext cx="6144768" cy="78624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1E1D7C5-EF16-C6EF-7F08-0DC5F8A89382}"/>
                  </a:ext>
                </a:extLst>
              </p:cNvPr>
              <p:cNvSpPr txBox="1"/>
              <p:nvPr/>
            </p:nvSpPr>
            <p:spPr>
              <a:xfrm>
                <a:off x="3746938" y="3592374"/>
                <a:ext cx="6144768" cy="7940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×…×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240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1E1D7C5-EF16-C6EF-7F08-0DC5F8A893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6938" y="3592374"/>
                <a:ext cx="6144768" cy="794064"/>
              </a:xfrm>
              <a:prstGeom prst="rect">
                <a:avLst/>
              </a:prstGeom>
              <a:blipFill>
                <a:blip r:embed="rId4"/>
                <a:stretch>
                  <a:fillRect b="-91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58138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0F1D6B-1D1B-FB74-F02B-726326A715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AB2B8-D667-A035-CC2D-ABA05B1333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/>
              <a:t>Product Rule Solution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0EF6C8-8954-0FF4-410A-E5F0907C00D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Lecture 17, CS70 Fall 2025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179540C6-6ABB-DB86-C74C-99F093DC9B67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r>
                  <a:rPr lang="en-US" b="1">
                    <a:solidFill>
                      <a:schemeClr val="accent3"/>
                    </a:solidFill>
                    <a:latin typeface="Inter" panose="02000503000000020004" pitchFamily="2" charset="0"/>
                    <a:ea typeface="Inter" panose="02000503000000020004" pitchFamily="2" charset="0"/>
                    <a:cs typeface="Inter" panose="02000503000000020004" pitchFamily="2" charset="0"/>
                  </a:rPr>
                  <a:t>Balls and Bins: Collisions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>
                    <a:solidFill>
                      <a:schemeClr val="bg1">
                        <a:lumMod val="65000"/>
                      </a:schemeClr>
                    </a:solidFill>
                  </a:rPr>
                  <a:t>Review</a:t>
                </a:r>
                <a:endParaRPr lang="en-US" b="1">
                  <a:solidFill>
                    <a:schemeClr val="accent3"/>
                  </a:solidFill>
                  <a:latin typeface="Inter" panose="02000503000000020004" pitchFamily="2" charset="0"/>
                  <a:ea typeface="Inter" panose="02000503000000020004" pitchFamily="2" charset="0"/>
                  <a:cs typeface="Inter" panose="02000503000000020004" pitchFamily="2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b="1">
                    <a:solidFill>
                      <a:schemeClr val="accent3"/>
                    </a:solidFill>
                    <a:latin typeface="Inter" panose="02000503000000020004" pitchFamily="2" charset="0"/>
                    <a:ea typeface="Inter" panose="02000503000000020004" pitchFamily="2" charset="0"/>
                    <a:cs typeface="Inter" panose="02000503000000020004" pitchFamily="2" charset="0"/>
                  </a:rPr>
                  <a:t>Product Rule Solution</a:t>
                </a:r>
                <a:endParaRPr lang="en-US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>
                    <a:solidFill>
                      <a:schemeClr val="bg1">
                        <a:lumMod val="65000"/>
                      </a:schemeClr>
                    </a:solidFill>
                  </a:rPr>
                  <a:t>Union Bound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>
                    <a:solidFill>
                      <a:schemeClr val="bg1">
                        <a:lumMod val="65000"/>
                      </a:schemeClr>
                    </a:solidFill>
                  </a:rPr>
                  <a:t>Tight Upper Bound</a:t>
                </a:r>
              </a:p>
              <a:p>
                <a:pPr marL="342900" indent="-342900"/>
                <a:r>
                  <a:rPr lang="en-US">
                    <a:solidFill>
                      <a:schemeClr val="bg1">
                        <a:lumMod val="65000"/>
                      </a:schemeClr>
                    </a:solidFill>
                  </a:rPr>
                  <a:t>Balls and Bins: Coupon Collecting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>
                    <a:solidFill>
                      <a:schemeClr val="bg1">
                        <a:lumMod val="65000"/>
                      </a:schemeClr>
                    </a:solidFill>
                  </a:rPr>
                  <a:t>Simulation and Union Bound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sub>
                    </m:sSub>
                    <m:r>
                      <a:rPr lang="en-US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𝑛</m:t>
                    </m:r>
                    <m:func>
                      <m:funcPr>
                        <m:ctrlP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</m:oMath>
                </a14:m>
                <a:endParaRPr lang="en-US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marL="342900" indent="-342900"/>
                <a:r>
                  <a:rPr lang="en-US">
                    <a:solidFill>
                      <a:schemeClr val="bg1">
                        <a:lumMod val="65000"/>
                      </a:schemeClr>
                    </a:solidFill>
                  </a:rPr>
                  <a:t>Balls and Bins: Load Balancing</a:t>
                </a:r>
              </a:p>
            </p:txBody>
          </p:sp>
        </mc:Choice>
        <mc:Fallback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179540C6-6ABB-DB86-C74C-99F093DC9B6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1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879186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10E7A-F3BF-E276-E453-F36D1136F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Using the Product Rule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F4E8B89-8174-5B03-5724-57E72B26F1D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/>
                  <a:t>As a demonstration of the techniques that we developed in notes 14, let’s show how we can use the product rule to derive the same formula for the probability of no collision.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/>
                  <a:t>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/>
                  <a:t>, define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/>
                  <a:t> as the event where the </a:t>
                </a:r>
                <a:r>
                  <a:rPr lang="en-US" err="1"/>
                  <a:t>ith</a:t>
                </a:r>
                <a:r>
                  <a:rPr lang="en-US"/>
                  <a:t> ball lands in a different bin than the previous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/>
                  <a:t> balls.</a:t>
                </a:r>
              </a:p>
              <a:p>
                <a:endParaRPr lang="en-US"/>
              </a:p>
              <a:p>
                <a:r>
                  <a:rPr lang="en-US"/>
                  <a:t>Goal: Use the product rule to write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en-US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acc>
                      </m:e>
                    </m:d>
                  </m:oMath>
                </a14:m>
                <a:r>
                  <a:rPr lang="en-US"/>
                  <a:t> in terms of the events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/>
                  <a:t>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F4E8B89-8174-5B03-5724-57E72B26F1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96" t="-541" r="-6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817464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7A6715-0240-C466-2EDB-A278E60565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3BD68-1ABA-39EF-A3C3-383BB320B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Using the Product Rule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D9C059-BD90-51CA-5A6D-9395F01C373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/>
                  <a:t>Another approach is to use the product rule.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/>
                  <a:t>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/>
                  <a:t>, define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/>
                  <a:t> as the event where the </a:t>
                </a:r>
                <a:r>
                  <a:rPr lang="en-US" err="1"/>
                  <a:t>ith</a:t>
                </a:r>
                <a:r>
                  <a:rPr lang="en-US"/>
                  <a:t> ball lands in a different bin than the previous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/>
                  <a:t> balls.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̅"/>
                          <m:ctrlPr>
                            <a:rPr lang="en-US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</m:oMath>
                  </m:oMathPara>
                </a14:m>
                <a:endParaRPr lang="en-US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⋂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∩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…×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  <m:e>
                          <m:sSubSup>
                            <m:sSub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∩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/>
              </a:p>
              <a:p>
                <a:r>
                  <a:rPr lang="en-US"/>
                  <a:t>Questions, what are: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=?</m:t>
                    </m:r>
                  </m:oMath>
                </a14:m>
                <a:endParaRPr lang="en-US" b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=??</m:t>
                    </m:r>
                  </m:oMath>
                </a14:m>
                <a:endParaRPr lang="en-US" b="0"/>
              </a:p>
              <a:p>
                <a:endParaRPr lang="en-US"/>
              </a:p>
              <a:p>
                <a:r>
                  <a:rPr lang="en-US"/>
                  <a:t>(not a </a:t>
                </a:r>
                <a:r>
                  <a:rPr lang="en-US" err="1"/>
                  <a:t>joshh.ug</a:t>
                </a:r>
                <a:r>
                  <a:rPr lang="en-US"/>
                  <a:t>/? question)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D9C059-BD90-51CA-5A6D-9395F01C373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96" t="-541" r="-690" b="-135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E56719A-0E5C-337C-C10D-2548C1325A7F}"/>
                  </a:ext>
                </a:extLst>
              </p:cNvPr>
              <p:cNvSpPr txBox="1"/>
              <p:nvPr/>
            </p:nvSpPr>
            <p:spPr>
              <a:xfrm>
                <a:off x="4648200" y="4876800"/>
                <a:ext cx="6144768" cy="8785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∩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=??</m:t>
                    </m:r>
                  </m:oMath>
                </a14:m>
                <a:endParaRPr lang="en-US" sz="2400" b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e>
                      <m:e>
                        <m:sSubSup>
                          <m:sSub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∩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=??</m:t>
                    </m:r>
                  </m:oMath>
                </a14:m>
                <a:endParaRPr lang="en-US" sz="2400" b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E56719A-0E5C-337C-C10D-2548C1325A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8200" y="4876800"/>
                <a:ext cx="6144768" cy="878510"/>
              </a:xfrm>
              <a:prstGeom prst="rect">
                <a:avLst/>
              </a:prstGeom>
              <a:blipFill>
                <a:blip r:embed="rId3"/>
                <a:stretch>
                  <a:fillRect l="-1389" t="-34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66740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06F605-F2B1-88D1-030B-5CBA9C0187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AD63E-677A-9FBB-CCC6-2D86F659DE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Using the Product Rule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0442DD-1F00-4258-54AE-8F05BB12990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/>
                  <a:t>Another approach is to use the product rule.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/>
                  <a:t>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/>
                  <a:t>, define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/>
                  <a:t> as the event where the </a:t>
                </a:r>
                <a:r>
                  <a:rPr lang="en-US" err="1"/>
                  <a:t>ith</a:t>
                </a:r>
                <a:r>
                  <a:rPr lang="en-US"/>
                  <a:t> ball lands in a different bin than the previous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/>
                  <a:t> balls.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̅"/>
                          <m:ctrlPr>
                            <a:rPr lang="en-US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</m:oMath>
                  </m:oMathPara>
                </a14:m>
                <a:endParaRPr lang="en-US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⋂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∩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…×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  <m:e>
                          <m:sSubSup>
                            <m:sSub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∩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/>
              </a:p>
              <a:p>
                <a:r>
                  <a:rPr lang="en-US"/>
                  <a:t>Questions, what are: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b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=??</m:t>
                    </m:r>
                  </m:oMath>
                </a14:m>
                <a:endParaRPr lang="en-US" b="0"/>
              </a:p>
              <a:p>
                <a:endParaRPr lang="en-US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0442DD-1F00-4258-54AE-8F05BB12990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96" t="-541" r="-6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E82956A-E089-34BE-466F-919D69D60E33}"/>
                  </a:ext>
                </a:extLst>
              </p:cNvPr>
              <p:cNvSpPr txBox="1"/>
              <p:nvPr/>
            </p:nvSpPr>
            <p:spPr>
              <a:xfrm>
                <a:off x="4648200" y="4876800"/>
                <a:ext cx="6144768" cy="8785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∩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=??</m:t>
                    </m:r>
                  </m:oMath>
                </a14:m>
                <a:endParaRPr lang="en-US" sz="2400" b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e>
                      <m:e>
                        <m:sSubSup>
                          <m:sSub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∩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=??</m:t>
                    </m:r>
                  </m:oMath>
                </a14:m>
                <a:endParaRPr lang="en-US" sz="2400" b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E82956A-E089-34BE-466F-919D69D60E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8200" y="4876800"/>
                <a:ext cx="6144768" cy="878510"/>
              </a:xfrm>
              <a:prstGeom prst="rect">
                <a:avLst/>
              </a:prstGeom>
              <a:blipFill>
                <a:blip r:embed="rId3"/>
                <a:stretch>
                  <a:fillRect l="-1389" t="-34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06351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06E98E-6949-1249-4F32-EE40F97BC9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AE1D26-E5C6-BE58-2596-245FDB254C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Using the Product Rule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B5CEC8-21ED-E739-57C1-D0951B3A4E2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/>
                  <a:t>Another approach is to use the product rule.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/>
                  <a:t>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/>
                  <a:t>, define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/>
                  <a:t> as the event where the </a:t>
                </a:r>
                <a:r>
                  <a:rPr lang="en-US" err="1"/>
                  <a:t>ith</a:t>
                </a:r>
                <a:r>
                  <a:rPr lang="en-US"/>
                  <a:t> ball lands in a different bin than the previous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/>
                  <a:t> balls.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US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</m:oMath>
                  </m:oMathPara>
                </a14:m>
                <a:endParaRPr lang="en-US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⋂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∩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…×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  <m:e>
                          <m:sSubSup>
                            <m:sSub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∩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/>
              </a:p>
              <a:p>
                <a:r>
                  <a:rPr lang="en-US"/>
                  <a:t>Questions, what are: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b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endParaRPr lang="en-US"/>
              </a:p>
              <a:p>
                <a:endParaRPr lang="en-US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B5CEC8-21ED-E739-57C1-D0951B3A4E2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796" t="-541" r="-6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BF63B71-5879-30E4-B640-0D47DF67E3F2}"/>
                  </a:ext>
                </a:extLst>
              </p:cNvPr>
              <p:cNvSpPr txBox="1"/>
              <p:nvPr/>
            </p:nvSpPr>
            <p:spPr>
              <a:xfrm>
                <a:off x="4648200" y="4876800"/>
                <a:ext cx="6144768" cy="8785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∩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b="0"/>
                  <a:t> </a:t>
                </a:r>
                <a:r>
                  <a:rPr lang="en-US" sz="2400" b="1">
                    <a:latin typeface="Inter Light" panose="02000403000000020004" pitchFamily="2" charset="0"/>
                    <a:ea typeface="Inter Light" panose="02000403000000020004" pitchFamily="2" charset="0"/>
                    <a:cs typeface="Inter Light" panose="02000403000000020004" pitchFamily="2" charset="0"/>
                  </a:rPr>
                  <a:t>??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e>
                      <m:e>
                        <m:sSubSup>
                          <m:sSub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∩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=??</m:t>
                    </m:r>
                  </m:oMath>
                </a14:m>
                <a:endParaRPr lang="en-US" sz="2400" b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BF63B71-5879-30E4-B640-0D47DF67E3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8200" y="4876800"/>
                <a:ext cx="6144768" cy="878510"/>
              </a:xfrm>
              <a:prstGeom prst="rect">
                <a:avLst/>
              </a:prstGeom>
              <a:blipFill>
                <a:blip r:embed="rId4"/>
                <a:stretch>
                  <a:fillRect l="-1389" t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669739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2E9103-ACCE-8690-1F4F-1B2C38F4F9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71548-252E-ABC6-6194-1874CE78C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Using the Product Rule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CC84105-A157-099B-C424-79164B6CA0E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/>
                  <a:t>Another approach is to use the product rule.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/>
                  <a:t>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/>
                  <a:t>, define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/>
                  <a:t> as the event where the </a:t>
                </a:r>
                <a:r>
                  <a:rPr lang="en-US" err="1"/>
                  <a:t>ith</a:t>
                </a:r>
                <a:r>
                  <a:rPr lang="en-US"/>
                  <a:t> ball lands in a different bin than the previous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/>
                  <a:t> balls.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US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</m:oMath>
                  </m:oMathPara>
                </a14:m>
                <a:endParaRPr lang="en-US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⋂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∩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…×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  <m:e>
                          <m:sSubSup>
                            <m:sSub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∩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/>
              </a:p>
              <a:p>
                <a:r>
                  <a:rPr lang="en-US"/>
                  <a:t>Questions, what are: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b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endParaRPr lang="en-US"/>
              </a:p>
              <a:p>
                <a:endParaRPr lang="en-US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CC84105-A157-099B-C424-79164B6CA0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96" t="-541" r="-6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8D233D9-1730-965A-3F17-FFDDA8B5C32B}"/>
                  </a:ext>
                </a:extLst>
              </p:cNvPr>
              <p:cNvSpPr txBox="1"/>
              <p:nvPr/>
            </p:nvSpPr>
            <p:spPr>
              <a:xfrm>
                <a:off x="4648200" y="4876800"/>
                <a:ext cx="6144768" cy="11401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∩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endParaRPr lang="en-US" sz="2400" b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e>
                      <m:e>
                        <m:sSubSup>
                          <m:sSub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∩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endParaRPr lang="en-US" sz="2400" b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8D233D9-1730-965A-3F17-FFDDA8B5C3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8200" y="4876800"/>
                <a:ext cx="6144768" cy="114018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947377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5B80F5-9CC2-1E8E-D331-8274A073EF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31900D-B62B-380A-248A-63B8C4BB36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Using the Product Rule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EADB6A7-C49B-CD66-35A8-A9CC8D255D6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/>
                  <a:t>Another approach is to use the product rule.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/>
                  <a:t>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/>
                  <a:t>, define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/>
                  <a:t> as the event where the </a:t>
                </a:r>
                <a:r>
                  <a:rPr lang="en-US" err="1"/>
                  <a:t>ith</a:t>
                </a:r>
                <a:r>
                  <a:rPr lang="en-US"/>
                  <a:t> ball lands in a different bin than the previous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/>
                  <a:t> balls.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/>
              </a:p>
              <a:p>
                <a:endParaRPr lang="en-US"/>
              </a:p>
              <a:p>
                <a:endParaRPr lang="en-US"/>
              </a:p>
              <a:p>
                <a:endParaRPr lang="en-US"/>
              </a:p>
              <a:p>
                <a:r>
                  <a:rPr lang="en-US"/>
                  <a:t>Same answer (but easier to derive) than what we got by counting set sizes: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b="0" i="1" dirty="0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̅"/>
                                  <m:ctrlPr>
                                    <a:rPr lang="en-US" b="0" i="1" dirty="0" smtClean="0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dirty="0" smtClean="0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</m:acc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b="0" i="0" dirty="0" smtClean="0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</m:d>
                        </m:den>
                      </m:f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  <m:r>
                            <a:rPr lang="en-US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×…×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EADB6A7-C49B-CD66-35A8-A9CC8D255D6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96" t="-541" r="-6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7B9C49A-D7A0-BEA8-6413-3CE0AD71A4BD}"/>
                  </a:ext>
                </a:extLst>
              </p:cNvPr>
              <p:cNvSpPr txBox="1"/>
              <p:nvPr/>
            </p:nvSpPr>
            <p:spPr>
              <a:xfrm>
                <a:off x="2590800" y="5775100"/>
                <a:ext cx="6144768" cy="7940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×…×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240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7B9C49A-D7A0-BEA8-6413-3CE0AD71A4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0800" y="5775100"/>
                <a:ext cx="6144768" cy="794064"/>
              </a:xfrm>
              <a:prstGeom prst="rect">
                <a:avLst/>
              </a:prstGeom>
              <a:blipFill>
                <a:blip r:embed="rId3"/>
                <a:stretch>
                  <a:fillRect b="-91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6D7D071-7A4D-099D-4A19-E8E4FEEE6534}"/>
                  </a:ext>
                </a:extLst>
              </p:cNvPr>
              <p:cNvSpPr txBox="1"/>
              <p:nvPr/>
            </p:nvSpPr>
            <p:spPr>
              <a:xfrm>
                <a:off x="2765645" y="2133600"/>
                <a:ext cx="6144768" cy="7862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US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=1×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×…×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en-US" sz="240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6D7D071-7A4D-099D-4A19-E8E4FEEE65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5645" y="2133600"/>
                <a:ext cx="6144768" cy="78624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DCCB89B-506B-EDBE-D074-8B831A6EF16F}"/>
                  </a:ext>
                </a:extLst>
              </p:cNvPr>
              <p:cNvSpPr txBox="1"/>
              <p:nvPr/>
            </p:nvSpPr>
            <p:spPr>
              <a:xfrm>
                <a:off x="2765645" y="3011771"/>
                <a:ext cx="6144768" cy="7940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×…×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240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DCCB89B-506B-EDBE-D074-8B831A6EF1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5645" y="3011771"/>
                <a:ext cx="6144768" cy="794064"/>
              </a:xfrm>
              <a:prstGeom prst="rect">
                <a:avLst/>
              </a:prstGeom>
              <a:blipFill>
                <a:blip r:embed="rId5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21854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FA684F-D9B8-D99C-2F53-260B4243A6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C004C-D66E-A2B0-5F2F-9CB50C4E59C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/>
              <a:t>Union Bound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BB685B-E531-F03D-E188-FAFE90DA48D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Lecture 17, CS70 Fall 2025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47A0FDA8-38D7-AF18-D1A6-FC5FE7CF6F7F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r>
                  <a:rPr lang="en-US" b="1">
                    <a:solidFill>
                      <a:schemeClr val="accent3"/>
                    </a:solidFill>
                    <a:latin typeface="Inter" panose="02000503000000020004" pitchFamily="2" charset="0"/>
                    <a:ea typeface="Inter" panose="02000503000000020004" pitchFamily="2" charset="0"/>
                    <a:cs typeface="Inter" panose="02000503000000020004" pitchFamily="2" charset="0"/>
                  </a:rPr>
                  <a:t>Balls and Bins: Collisions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>
                    <a:solidFill>
                      <a:schemeClr val="bg1">
                        <a:lumMod val="65000"/>
                      </a:schemeClr>
                    </a:solidFill>
                  </a:rPr>
                  <a:t>Review</a:t>
                </a:r>
                <a:endParaRPr lang="en-US" b="1">
                  <a:solidFill>
                    <a:schemeClr val="accent3"/>
                  </a:solidFill>
                  <a:latin typeface="Inter" panose="02000503000000020004" pitchFamily="2" charset="0"/>
                  <a:ea typeface="Inter" panose="02000503000000020004" pitchFamily="2" charset="0"/>
                  <a:cs typeface="Inter" panose="02000503000000020004" pitchFamily="2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>
                    <a:solidFill>
                      <a:schemeClr val="bg1">
                        <a:lumMod val="65000"/>
                      </a:schemeClr>
                    </a:solidFill>
                  </a:rPr>
                  <a:t>Product Rule Solution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b="1">
                    <a:solidFill>
                      <a:schemeClr val="accent3"/>
                    </a:solidFill>
                    <a:latin typeface="Inter" panose="02000503000000020004" pitchFamily="2" charset="0"/>
                    <a:ea typeface="Inter" panose="02000503000000020004" pitchFamily="2" charset="0"/>
                    <a:cs typeface="Inter" panose="02000503000000020004" pitchFamily="2" charset="0"/>
                  </a:rPr>
                  <a:t>Union Bound</a:t>
                </a:r>
                <a:endParaRPr lang="en-US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>
                    <a:solidFill>
                      <a:schemeClr val="bg1">
                        <a:lumMod val="65000"/>
                      </a:schemeClr>
                    </a:solidFill>
                  </a:rPr>
                  <a:t>Tight Upper Bound</a:t>
                </a:r>
              </a:p>
              <a:p>
                <a:pPr marL="342900" indent="-342900"/>
                <a:r>
                  <a:rPr lang="en-US">
                    <a:solidFill>
                      <a:schemeClr val="bg1">
                        <a:lumMod val="65000"/>
                      </a:schemeClr>
                    </a:solidFill>
                  </a:rPr>
                  <a:t>Balls and Bins: Coupon Collecting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>
                    <a:solidFill>
                      <a:schemeClr val="bg1">
                        <a:lumMod val="65000"/>
                      </a:schemeClr>
                    </a:solidFill>
                  </a:rPr>
                  <a:t>Simulation and Union Bound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sub>
                    </m:sSub>
                    <m:r>
                      <a:rPr lang="en-US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𝑛</m:t>
                    </m:r>
                    <m:func>
                      <m:funcPr>
                        <m:ctrlP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</m:oMath>
                </a14:m>
                <a:endParaRPr lang="en-US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marL="342900" indent="-342900"/>
                <a:r>
                  <a:rPr lang="en-US">
                    <a:solidFill>
                      <a:schemeClr val="bg1">
                        <a:lumMod val="65000"/>
                      </a:schemeClr>
                    </a:solidFill>
                  </a:rPr>
                  <a:t>Balls and Bins: Load Balancing</a:t>
                </a:r>
              </a:p>
            </p:txBody>
          </p:sp>
        </mc:Choice>
        <mc:Fallback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47A0FDA8-38D7-AF18-D1A6-FC5FE7CF6F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1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595850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246A4E4-F2EA-577D-016C-46B2F165FF0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/>
                  <a:t>Considering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</m:oMath>
                </a14:m>
                <a:r>
                  <a:rPr lang="en-US"/>
                  <a:t> Directly</a:t>
                </a:r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246A4E4-F2EA-577D-016C-46B2F165FF0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870" t="-14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E6A6136-DC59-7B53-6905-6CDF55C5DD3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/>
                  <a:t>Let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/>
                  <a:t> be the event where two (or more) of the birthdays are the same. Then:</a:t>
                </a:r>
              </a:p>
              <a:p>
                <a:endParaRPr lang="en-US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/>
              </a:p>
              <a:p>
                <a:endParaRPr lang="en-US"/>
              </a:p>
              <a:p>
                <a:r>
                  <a:rPr lang="en-US"/>
                  <a:t>Examples from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/>
                  <a:t>: [1, 1, …], [5, 5, …5, …], [66, 12, 51, 66, …]</a:t>
                </a:r>
              </a:p>
              <a:p>
                <a:endParaRPr lang="en-US"/>
              </a:p>
              <a:p>
                <a:r>
                  <a:rPr lang="en-US"/>
                  <a:t>Problem: How the heck do we figure out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</m:oMath>
                </a14:m>
                <a:r>
                  <a:rPr lang="en-US"/>
                  <a:t>?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/>
                  <a:t>In lecture 15, we just threw up our hands and switched to computing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en-US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acc>
                      </m:e>
                    </m:d>
                  </m:oMath>
                </a14:m>
                <a:r>
                  <a:rPr lang="en-US"/>
                  <a:t> instead.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/>
                  <a:t>In this lecture, let’s actually figure it out!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E6A6136-DC59-7B53-6905-6CDF55C5DD3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796" t="-5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143219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7AC53-4C53-C175-4487-83B2FE79B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Note 17 Goals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B96A092-1BD6-96A8-3FEB-39699C8B043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3657" y="533400"/>
                <a:ext cx="11661113" cy="5638732"/>
              </a:xfrm>
            </p:spPr>
            <p:txBody>
              <a:bodyPr/>
              <a:lstStyle/>
              <a:p>
                <a:r>
                  <a:rPr lang="en-US"/>
                  <a:t>Note 17 is all about three “killer applications” of the balls and bins problem.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/>
                  <a:t>A deeper look at the birthday paradox (a.k.a. collisions problem): How many balls do we need to throw before we two balls land in the same bin?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/>
                  <a:t>The coupon collector problem: How many balls do we need to throw before every bin has at least one ball?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/>
                  <a:t>Load balancing: If we throw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/>
                  <a:t> balls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/>
                  <a:t> bins, what is the smallest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/>
                  <a:t> such that there’s at least a 50% chance that no bin has more than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/>
                  <a:t> items?</a:t>
                </a:r>
              </a:p>
              <a:p>
                <a:pPr marL="1028683" lvl="1" indent="-342900">
                  <a:buFont typeface="Arial" panose="020B0604020202020204" pitchFamily="34" charset="0"/>
                  <a:buChar char="•"/>
                </a:pPr>
                <a:r>
                  <a:rPr lang="en-US"/>
                  <a:t>Example: We mail 350,000,000 pieces of junk mail to 350,000,000 addresses randomly. With probability &gt; 50% nobody gets more than 12 pieces of junk mail.</a:t>
                </a:r>
              </a:p>
              <a:p>
                <a:pPr marL="1028683" lvl="1" indent="-342900">
                  <a:buFont typeface="Arial" panose="020B0604020202020204" pitchFamily="34" charset="0"/>
                  <a:buChar char="•"/>
                </a:pPr>
                <a:endParaRPr lang="en-US" sz="1200"/>
              </a:p>
              <a:p>
                <a:r>
                  <a:rPr lang="en-US"/>
                  <a:t>Will cover the first problems in lecture, see extra slides for the other two.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/>
                  <a:t>No homework or discussion problems on notes 17. Think of note 17 as practice with note 14 concepts.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B96A092-1BD6-96A8-3FEB-39699C8B043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3657" y="533400"/>
                <a:ext cx="11661113" cy="5638732"/>
              </a:xfrm>
              <a:blipFill>
                <a:blip r:embed="rId2"/>
                <a:stretch>
                  <a:fillRect l="-784" t="-541" r="-680" b="-32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74242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C42D6-E5B3-2A87-4240-D4F76F93C7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Balls and Bins: Ball Pairs and Collisions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1F21AD7-439A-831E-74BA-41ED7555BD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/>
                  <a:t>To frame collision probability in terms of events, define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/>
                  <a:t> as the event that the </a:t>
                </a:r>
                <a14:m>
                  <m:oMath xmlns:m="http://schemas.openxmlformats.org/officeDocument/2006/math">
                    <m:r>
                      <a:rPr lang="en-US" dirty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err="1"/>
                  <a:t>th</a:t>
                </a:r>
                <a:r>
                  <a:rPr lang="en-US"/>
                  <a:t> pair of balls collide.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/>
                  <a:t>There are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𝑚</m:t>
                            </m:r>
                          </m:num>
                          <m:den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>
                            <a:latin typeface="Cambria Math" panose="02040503050406030204" pitchFamily="18" charset="0"/>
                          </a:rPr>
                          <m:t>𝑚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num>
                      <m:den>
                        <m:r>
                          <a:rPr lang="en-US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/>
                  <a:t> pairs of balls, ignoring order.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/>
                  <a:t>For example, if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/>
                  <a:t> = 5, we have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5</m:t>
                            </m:r>
                          </m:num>
                          <m:den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>
                            <a:latin typeface="Cambria Math" panose="02040503050406030204" pitchFamily="18" charset="0"/>
                          </a:rPr>
                          <m:t>5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5−1</m:t>
                            </m:r>
                          </m:e>
                        </m:d>
                      </m:num>
                      <m:den>
                        <m:r>
                          <a:rPr lang="en-US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>
                        <a:latin typeface="Cambria Math" panose="02040503050406030204" pitchFamily="18" charset="0"/>
                      </a:rPr>
                      <m:t>=10</m:t>
                    </m:r>
                  </m:oMath>
                </a14:m>
                <a:r>
                  <a:rPr lang="en-US"/>
                  <a:t> pairs of balls.</a:t>
                </a:r>
              </a:p>
              <a:p>
                <a:pPr marL="1028683" lvl="1" indent="-342900">
                  <a:buFont typeface="Arial" panose="020B0604020202020204" pitchFamily="34" charset="0"/>
                  <a:buChar char="•"/>
                </a:pPr>
                <a:r>
                  <a:rPr lang="en-US"/>
                  <a:t>12, 13, 14, 15, 23, 24, 25, 34, 35, 45</a:t>
                </a:r>
              </a:p>
              <a:p>
                <a:pPr marL="1028683" lvl="1" indent="-342900">
                  <a:buFont typeface="Arial" panose="020B0604020202020204" pitchFamily="34" charset="0"/>
                  <a:buChar char="•"/>
                </a:pPr>
                <a:endParaRPr lang="en-US"/>
              </a:p>
              <a:p>
                <a:pPr marL="1028683" lvl="1" indent="-342900">
                  <a:buFont typeface="Arial" panose="020B0604020202020204" pitchFamily="34" charset="0"/>
                  <a:buChar char="•"/>
                </a:pPr>
                <a:endParaRPr lang="en-US"/>
              </a:p>
              <a:p>
                <a:r>
                  <a:rPr lang="en-US"/>
                  <a:t>Thus we are defining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=12</m:t>
                    </m:r>
                  </m:oMath>
                </a14:m>
                <a:r>
                  <a:rPr lang="en-US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en-US"/>
                  <a:t>, …,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45</m:t>
                    </m:r>
                  </m:oMath>
                </a14:m>
                <a:endParaRPr lang="en-US"/>
              </a:p>
              <a:p>
                <a:endParaRPr lang="en-US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1F21AD7-439A-831E-74BA-41ED7555BD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96" t="-5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537757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F16BB4E-275D-68FD-BA45-49B34C6EDB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EDBEB-7F20-A46B-2C7F-EEBFA0CB4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Balls and Bins: Testing Your Understanding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0CAC234-CE13-F223-5EB1-E062F76C85A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3657" y="533400"/>
                <a:ext cx="11488745" cy="2895600"/>
              </a:xfrm>
            </p:spPr>
            <p:txBody>
              <a:bodyPr/>
              <a:lstStyle/>
              <a:p>
                <a:r>
                  <a:rPr lang="en-US"/>
                  <a:t>For example,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/>
                  <a:t> = 5, we have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=10</m:t>
                    </m:r>
                  </m:oMath>
                </a14:m>
                <a:r>
                  <a:rPr lang="en-US"/>
                  <a:t> pairs of balls.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/>
                  <a:t>12, 13, 14, 15, 23, 24, 25, 34, 35, 45</a:t>
                </a:r>
              </a:p>
              <a:p>
                <a:endParaRPr lang="en-US"/>
              </a:p>
              <a:p>
                <a:r>
                  <a:rPr lang="en-US"/>
                  <a:t>Assuming the pairs of balls above are numbered 1 through 10, and we have the experimental outcome below, which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/>
                  <a:t> are true, i.e. which collisions occur?</a:t>
                </a:r>
              </a:p>
              <a:p>
                <a:endParaRPr lang="en-US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0CAC234-CE13-F223-5EB1-E062F76C85A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3657" y="533400"/>
                <a:ext cx="11488745" cy="2895600"/>
              </a:xfrm>
              <a:blipFill>
                <a:blip r:embed="rId2"/>
                <a:stretch>
                  <a:fillRect l="-7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Rectangle 34">
            <a:extLst>
              <a:ext uri="{FF2B5EF4-FFF2-40B4-BE49-F238E27FC236}">
                <a16:creationId xmlns:a16="http://schemas.microsoft.com/office/drawing/2014/main" id="{C2E60402-4AC3-7F3B-0668-31A597C5E87D}"/>
              </a:ext>
            </a:extLst>
          </p:cNvPr>
          <p:cNvSpPr/>
          <p:nvPr/>
        </p:nvSpPr>
        <p:spPr>
          <a:xfrm>
            <a:off x="2895600" y="4267200"/>
            <a:ext cx="990600" cy="91667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988E628-3AC5-A8FD-80CD-B952F304516E}"/>
              </a:ext>
            </a:extLst>
          </p:cNvPr>
          <p:cNvSpPr/>
          <p:nvPr/>
        </p:nvSpPr>
        <p:spPr>
          <a:xfrm>
            <a:off x="3886200" y="4267201"/>
            <a:ext cx="990600" cy="91667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77F87025-9362-7E27-98D8-BCC7D630E858}"/>
              </a:ext>
            </a:extLst>
          </p:cNvPr>
          <p:cNvSpPr/>
          <p:nvPr/>
        </p:nvSpPr>
        <p:spPr>
          <a:xfrm>
            <a:off x="4381500" y="4875160"/>
            <a:ext cx="306440" cy="306440"/>
          </a:xfrm>
          <a:prstGeom prst="ellipse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/>
              <a:t>4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73F64B6-7F24-5CEB-828E-03EBEF90D479}"/>
              </a:ext>
            </a:extLst>
          </p:cNvPr>
          <p:cNvSpPr/>
          <p:nvPr/>
        </p:nvSpPr>
        <p:spPr>
          <a:xfrm>
            <a:off x="4876800" y="4267200"/>
            <a:ext cx="990600" cy="91667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430FCC5E-39FB-51BF-58BC-5CBCEA7E0ADF}"/>
              </a:ext>
            </a:extLst>
          </p:cNvPr>
          <p:cNvSpPr/>
          <p:nvPr/>
        </p:nvSpPr>
        <p:spPr>
          <a:xfrm>
            <a:off x="5372100" y="4875160"/>
            <a:ext cx="306440" cy="306440"/>
          </a:xfrm>
          <a:prstGeom prst="ellipse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/>
              <a:t>2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9329F69C-8B49-9B5C-585C-96F7F946C9F0}"/>
              </a:ext>
            </a:extLst>
          </p:cNvPr>
          <p:cNvSpPr/>
          <p:nvPr/>
        </p:nvSpPr>
        <p:spPr>
          <a:xfrm>
            <a:off x="5867400" y="4267201"/>
            <a:ext cx="990600" cy="91667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6AE1BA66-991A-3D9B-F91A-7B1D8F98686B}"/>
              </a:ext>
            </a:extLst>
          </p:cNvPr>
          <p:cNvSpPr/>
          <p:nvPr/>
        </p:nvSpPr>
        <p:spPr>
          <a:xfrm>
            <a:off x="6858000" y="4267200"/>
            <a:ext cx="990600" cy="91667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58051022-5E83-9409-CD17-7321D1D3EE2C}"/>
              </a:ext>
            </a:extLst>
          </p:cNvPr>
          <p:cNvSpPr/>
          <p:nvPr/>
        </p:nvSpPr>
        <p:spPr>
          <a:xfrm>
            <a:off x="7388940" y="4867006"/>
            <a:ext cx="306440" cy="306440"/>
          </a:xfrm>
          <a:prstGeom prst="ellipse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/>
              <a:t>5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F32DD34-59D2-3921-A21F-CAD45234A7E9}"/>
              </a:ext>
            </a:extLst>
          </p:cNvPr>
          <p:cNvSpPr/>
          <p:nvPr/>
        </p:nvSpPr>
        <p:spPr>
          <a:xfrm>
            <a:off x="7848600" y="4267201"/>
            <a:ext cx="990600" cy="91667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5A6A4559-C2C0-D695-4009-0057F717D59A}"/>
              </a:ext>
            </a:extLst>
          </p:cNvPr>
          <p:cNvSpPr/>
          <p:nvPr/>
        </p:nvSpPr>
        <p:spPr>
          <a:xfrm>
            <a:off x="7082500" y="4860590"/>
            <a:ext cx="306440" cy="306440"/>
          </a:xfrm>
          <a:prstGeom prst="ellipse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/>
              <a:t>3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67CF4F91-25C3-3BD6-A520-A275A7524EB5}"/>
              </a:ext>
            </a:extLst>
          </p:cNvPr>
          <p:cNvSpPr/>
          <p:nvPr/>
        </p:nvSpPr>
        <p:spPr>
          <a:xfrm>
            <a:off x="7542160" y="4588452"/>
            <a:ext cx="306440" cy="306440"/>
          </a:xfrm>
          <a:prstGeom prst="ellipse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6894314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5D3012-55D5-4FFE-E9A9-093A37E266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E2644-0BB1-75C7-4F59-7DC66A86E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Balls and Bins: Testing Your Understanding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C133275-31E3-EF72-81C2-24BF8254258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3657" y="533399"/>
                <a:ext cx="11488745" cy="4310345"/>
              </a:xfrm>
            </p:spPr>
            <p:txBody>
              <a:bodyPr/>
              <a:lstStyle/>
              <a:p>
                <a:r>
                  <a:rPr lang="en-US"/>
                  <a:t>For example,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/>
                  <a:t> = 5, we have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=10</m:t>
                    </m:r>
                  </m:oMath>
                </a14:m>
                <a:r>
                  <a:rPr lang="en-US"/>
                  <a:t> pairs of balls.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/>
                  <a:t>12, </a:t>
                </a:r>
                <a:r>
                  <a:rPr lang="en-US">
                    <a:solidFill>
                      <a:schemeClr val="accent4"/>
                    </a:solidFill>
                    <a:latin typeface="Inter" panose="02000503000000020004" pitchFamily="2" charset="0"/>
                    <a:ea typeface="Inter" panose="02000503000000020004" pitchFamily="2" charset="0"/>
                    <a:cs typeface="Inter" panose="02000503000000020004" pitchFamily="2" charset="0"/>
                  </a:rPr>
                  <a:t>13</a:t>
                </a:r>
                <a:r>
                  <a:rPr lang="en-US"/>
                  <a:t>, 14, </a:t>
                </a:r>
                <a:r>
                  <a:rPr lang="en-US">
                    <a:solidFill>
                      <a:schemeClr val="accent3"/>
                    </a:solidFill>
                    <a:latin typeface="Inter" panose="02000503000000020004" pitchFamily="2" charset="0"/>
                    <a:ea typeface="Inter" panose="02000503000000020004" pitchFamily="2" charset="0"/>
                    <a:cs typeface="Inter" panose="02000503000000020004" pitchFamily="2" charset="0"/>
                  </a:rPr>
                  <a:t>15</a:t>
                </a:r>
                <a:r>
                  <a:rPr lang="en-US"/>
                  <a:t>, 23, 24, 25, 34, </a:t>
                </a:r>
                <a:r>
                  <a:rPr lang="en-US">
                    <a:solidFill>
                      <a:schemeClr val="accent2"/>
                    </a:solidFill>
                    <a:latin typeface="Inter" panose="02000503000000020004" pitchFamily="2" charset="0"/>
                    <a:ea typeface="Inter" panose="02000503000000020004" pitchFamily="2" charset="0"/>
                    <a:cs typeface="Inter" panose="02000503000000020004" pitchFamily="2" charset="0"/>
                  </a:rPr>
                  <a:t>35</a:t>
                </a:r>
                <a:r>
                  <a:rPr lang="en-US"/>
                  <a:t>, 45</a:t>
                </a:r>
              </a:p>
              <a:p>
                <a:endParaRPr lang="en-US"/>
              </a:p>
              <a:p>
                <a:r>
                  <a:rPr lang="en-US"/>
                  <a:t>Assuming the pairs of balls above are numbered 1 through 10, and we have the experimental outcome below, which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/>
                  <a:t> are true, i.e. which collisions occur?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b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9</m:t>
                        </m:r>
                      </m:sub>
                    </m:sSub>
                  </m:oMath>
                </a14:m>
                <a:r>
                  <a:rPr lang="en-US"/>
                  <a:t>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/>
              </a:p>
              <a:p>
                <a:endParaRPr lang="en-US"/>
              </a:p>
              <a:p>
                <a:endParaRPr lang="en-US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C133275-31E3-EF72-81C2-24BF8254258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3657" y="533399"/>
                <a:ext cx="11488745" cy="4310345"/>
              </a:xfrm>
              <a:blipFill>
                <a:blip r:embed="rId2"/>
                <a:stretch>
                  <a:fillRect l="-7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Rectangle 34">
            <a:extLst>
              <a:ext uri="{FF2B5EF4-FFF2-40B4-BE49-F238E27FC236}">
                <a16:creationId xmlns:a16="http://schemas.microsoft.com/office/drawing/2014/main" id="{46E8234A-7CFA-97D0-C73B-F3D2DE2DB85F}"/>
              </a:ext>
            </a:extLst>
          </p:cNvPr>
          <p:cNvSpPr/>
          <p:nvPr/>
        </p:nvSpPr>
        <p:spPr>
          <a:xfrm>
            <a:off x="2895600" y="4267200"/>
            <a:ext cx="990600" cy="91667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17DCEB7-C1E5-D93D-B238-5048247174BE}"/>
              </a:ext>
            </a:extLst>
          </p:cNvPr>
          <p:cNvSpPr/>
          <p:nvPr/>
        </p:nvSpPr>
        <p:spPr>
          <a:xfrm>
            <a:off x="3886200" y="4267201"/>
            <a:ext cx="990600" cy="91667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D2DE2A4A-10EB-540A-4C4F-0B7B4906E95C}"/>
              </a:ext>
            </a:extLst>
          </p:cNvPr>
          <p:cNvSpPr/>
          <p:nvPr/>
        </p:nvSpPr>
        <p:spPr>
          <a:xfrm>
            <a:off x="4381500" y="4875160"/>
            <a:ext cx="306440" cy="306440"/>
          </a:xfrm>
          <a:prstGeom prst="ellipse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/>
              <a:t>4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D978A0E-D411-62EC-6CDA-164D55A4E2EC}"/>
              </a:ext>
            </a:extLst>
          </p:cNvPr>
          <p:cNvSpPr/>
          <p:nvPr/>
        </p:nvSpPr>
        <p:spPr>
          <a:xfrm>
            <a:off x="4876800" y="4267200"/>
            <a:ext cx="990600" cy="91667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6DBD2579-F4DF-EDA6-7A35-4AB5D81B9E78}"/>
              </a:ext>
            </a:extLst>
          </p:cNvPr>
          <p:cNvSpPr/>
          <p:nvPr/>
        </p:nvSpPr>
        <p:spPr>
          <a:xfrm>
            <a:off x="5372100" y="4875160"/>
            <a:ext cx="306440" cy="306440"/>
          </a:xfrm>
          <a:prstGeom prst="ellipse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/>
              <a:t>2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E59A167-2EBB-A68F-9E10-173890A0B08B}"/>
              </a:ext>
            </a:extLst>
          </p:cNvPr>
          <p:cNvSpPr/>
          <p:nvPr/>
        </p:nvSpPr>
        <p:spPr>
          <a:xfrm>
            <a:off x="5867400" y="4267201"/>
            <a:ext cx="990600" cy="91667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9A11B6C-0193-7648-7D2C-C3B6E16D0DC9}"/>
              </a:ext>
            </a:extLst>
          </p:cNvPr>
          <p:cNvSpPr/>
          <p:nvPr/>
        </p:nvSpPr>
        <p:spPr>
          <a:xfrm>
            <a:off x="6858000" y="4267200"/>
            <a:ext cx="990600" cy="91667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69C1211C-B756-A1C1-1960-C2BE3C713BD3}"/>
              </a:ext>
            </a:extLst>
          </p:cNvPr>
          <p:cNvSpPr/>
          <p:nvPr/>
        </p:nvSpPr>
        <p:spPr>
          <a:xfrm>
            <a:off x="7388940" y="4867006"/>
            <a:ext cx="306440" cy="306440"/>
          </a:xfrm>
          <a:prstGeom prst="ellipse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/>
              <a:t>5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8DB64088-A01F-9FEF-9BFC-B628B98FCE43}"/>
              </a:ext>
            </a:extLst>
          </p:cNvPr>
          <p:cNvSpPr/>
          <p:nvPr/>
        </p:nvSpPr>
        <p:spPr>
          <a:xfrm>
            <a:off x="7848600" y="4267201"/>
            <a:ext cx="990600" cy="91667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6849E10F-126B-2BCC-9DF7-DFC72D6A8C71}"/>
              </a:ext>
            </a:extLst>
          </p:cNvPr>
          <p:cNvSpPr/>
          <p:nvPr/>
        </p:nvSpPr>
        <p:spPr>
          <a:xfrm>
            <a:off x="7082500" y="4860590"/>
            <a:ext cx="306440" cy="306440"/>
          </a:xfrm>
          <a:prstGeom prst="ellipse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/>
              <a:t>3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C51DAD15-7E06-DC6C-C74F-32F1EEFF62E5}"/>
              </a:ext>
            </a:extLst>
          </p:cNvPr>
          <p:cNvSpPr/>
          <p:nvPr/>
        </p:nvSpPr>
        <p:spPr>
          <a:xfrm>
            <a:off x="7542160" y="4588452"/>
            <a:ext cx="306440" cy="306440"/>
          </a:xfrm>
          <a:prstGeom prst="ellipse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6704146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3AD5FF-AE61-601E-C334-5BEED50968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4313C-6CF7-E3A5-1480-1080049E82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Probability of a Collision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EFAABB5-7355-8DAE-7D53-B6F5AA4AF9A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3657" y="533400"/>
                <a:ext cx="11692644" cy="5638732"/>
              </a:xfrm>
            </p:spPr>
            <p:txBody>
              <a:bodyPr/>
              <a:lstStyle/>
              <a:p>
                <a:r>
                  <a:rPr lang="en-US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/>
                  <a:t> is the probability that any collision occurs, how should we write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/>
                  <a:t> in terms of events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</m:t>
                    </m:r>
                  </m:oMath>
                </a14:m>
                <a:r>
                  <a:rPr lang="en-US"/>
                  <a:t>?</a:t>
                </a:r>
              </a:p>
              <a:p>
                <a:endParaRPr lang="en-US"/>
              </a:p>
              <a:p>
                <a:pPr algn="ctr"/>
                <a:endParaRPr lang="en-US"/>
              </a:p>
              <a:p>
                <a:pPr algn="ctr"/>
                <a:endParaRPr lang="en-US"/>
              </a:p>
              <a:p>
                <a:endParaRPr lang="en-US"/>
              </a:p>
              <a:p>
                <a:r>
                  <a:rPr lang="en-US"/>
                  <a:t>Give your answer using </a:t>
                </a:r>
                <a:r>
                  <a:rPr lang="en-US">
                    <a:hlinkClick r:id="rId2"/>
                  </a:rPr>
                  <a:t>joshh.ug/B</a:t>
                </a:r>
                <a:r>
                  <a:rPr lang="en-US"/>
                  <a:t>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EFAABB5-7355-8DAE-7D53-B6F5AA4AF9A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3657" y="533400"/>
                <a:ext cx="11692644" cy="5638732"/>
              </a:xfrm>
              <a:blipFill>
                <a:blip r:embed="rId3"/>
                <a:stretch>
                  <a:fillRect l="-782" t="-5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74C85685-E28E-E9BF-EEB3-8D65A77771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5072" y="3429000"/>
            <a:ext cx="2571609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8516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2C7F22-6497-16E8-9D7B-192273327F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4882D7-13A1-E4A7-9066-5D45D9A919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Probability of a Collision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64A697-0344-C59B-6603-48F46541F0B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3657" y="533400"/>
                <a:ext cx="11692644" cy="5638732"/>
              </a:xfrm>
            </p:spPr>
            <p:txBody>
              <a:bodyPr/>
              <a:lstStyle/>
              <a:p>
                <a:r>
                  <a:rPr lang="en-US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/>
                  <a:t> is the probability that any collision occurs, how should we write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/>
                  <a:t> in terms of events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</m:t>
                    </m:r>
                  </m:oMath>
                </a14:m>
                <a:r>
                  <a:rPr lang="en-US"/>
                  <a:t>?</a:t>
                </a:r>
              </a:p>
              <a:p>
                <a:endParaRPr lang="en-US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⋃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type m:val="noBar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/>
              </a:p>
              <a:p>
                <a:pPr algn="ctr"/>
                <a:endParaRPr lang="en-US"/>
              </a:p>
              <a:p>
                <a:r>
                  <a:rPr lang="en-US"/>
                  <a:t>Why?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/>
                  <a:t>There are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</m:oMath>
                </a14:m>
                <a:r>
                  <a:rPr lang="en-US"/>
                  <a:t> possible collision events, and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/>
                  <a:t> is true if any of them are true.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64A697-0344-C59B-6603-48F46541F0B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3657" y="533400"/>
                <a:ext cx="11692644" cy="5638732"/>
              </a:xfrm>
              <a:blipFill>
                <a:blip r:embed="rId2"/>
                <a:stretch>
                  <a:fillRect l="-782" t="-5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142677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CC88C4-DD40-5C01-0921-7458E2F90E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20D870-7F42-7F35-5801-985FC0E86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Collision Independence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0FA53E2-0416-32B5-014E-9347DE7A0D7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/>
                  <a:t>Question: Are these events independent?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>
                    <a:hlinkClick r:id="rId2"/>
                  </a:rPr>
                  <a:t>joshh.ug/C</a:t>
                </a:r>
                <a:endParaRPr lang="en-US" i="1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⋃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type m:val="noBar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/>
              </a:p>
              <a:p>
                <a:endParaRPr lang="en-US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0FA53E2-0416-32B5-014E-9347DE7A0D7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796" t="-5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7CDB6C9C-FA01-67AB-E10D-ABF2F3ADB08A}"/>
              </a:ext>
            </a:extLst>
          </p:cNvPr>
          <p:cNvSpPr txBox="1"/>
          <p:nvPr/>
        </p:nvSpPr>
        <p:spPr>
          <a:xfrm>
            <a:off x="890016" y="28041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79A7EA-C898-4102-5C70-79C57432AB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6466" y="0"/>
            <a:ext cx="2475533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9700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B90A7E-AACE-956D-9B5F-5F3E4D210C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8FE9F-6E5A-4D7D-6452-EA7C378F4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Probability of a Collision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0FE8641-8286-BF28-A250-3EC40982256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/>
                  <a:t>Question: Are these events independent?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/>
                  <a:t>No. Example: if 1 and 2 collide, and 2 and 3 collide, then 1 and 3 also collide!</a:t>
                </a:r>
                <a:endParaRPr lang="en-US" i="1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⋃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type m:val="noBar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/>
              </a:p>
              <a:p>
                <a:endParaRPr lang="en-US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0FE8641-8286-BF28-A250-3EC40982256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96" t="-5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0FA095A7-E42B-B7A0-7F74-43CC2F940662}"/>
              </a:ext>
            </a:extLst>
          </p:cNvPr>
          <p:cNvSpPr txBox="1"/>
          <p:nvPr/>
        </p:nvSpPr>
        <p:spPr>
          <a:xfrm>
            <a:off x="890016" y="28041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0642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903062-9CFF-7E42-28B4-AC5D348EBD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92AC1-9B47-15E1-343A-C32413499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Probability of a Collision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15D73D8-4303-2C1B-2DE7-A23BB3342F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3657" y="533400"/>
                <a:ext cx="10421943" cy="5638732"/>
              </a:xfrm>
            </p:spPr>
            <p:txBody>
              <a:bodyPr/>
              <a:lstStyle/>
              <a:p>
                <a:r>
                  <a:rPr lang="en-US"/>
                  <a:t>Question: Practically speaking, can we just use the principle of inclusion and exclusion to compute the probability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</m:oMath>
                </a14:m>
                <a:r>
                  <a:rPr lang="en-US"/>
                  <a:t> as a function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/>
                  <a:t>?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err="1">
                    <a:hlinkClick r:id="rId2"/>
                  </a:rPr>
                  <a:t>joshh.ug</a:t>
                </a:r>
                <a:r>
                  <a:rPr lang="en-US">
                    <a:hlinkClick r:id="rId2"/>
                  </a:rPr>
                  <a:t>/D</a:t>
                </a:r>
                <a:endParaRPr lang="en-US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⋃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type m:val="noBar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/>
              </a:p>
              <a:p>
                <a:endParaRPr lang="en-US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15D73D8-4303-2C1B-2DE7-A23BB3342F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3657" y="533400"/>
                <a:ext cx="10421943" cy="5638732"/>
              </a:xfrm>
              <a:blipFill>
                <a:blip r:embed="rId3"/>
                <a:stretch>
                  <a:fillRect l="-877" t="-5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5B3FE20F-335E-3F34-3CAC-6F6F2A08FC1C}"/>
              </a:ext>
            </a:extLst>
          </p:cNvPr>
          <p:cNvSpPr txBox="1"/>
          <p:nvPr/>
        </p:nvSpPr>
        <p:spPr>
          <a:xfrm>
            <a:off x="890016" y="28041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8DDD7E5-CF35-CA2E-EA80-2B4FCB4A29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37700" y="0"/>
            <a:ext cx="1748518" cy="1766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5465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599A50-C40B-70CD-A889-7E3A9CDB40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AAF3F5-19FE-852C-5844-344F0A57A6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Probability of a Collision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907C076-8E6A-A2BE-AD3F-449714FB5AD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/>
                  <a:t>Question: Practically speaking, can we just use the principle of inclusion and exclusion to compute the probability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</m:oMath>
                </a14:m>
                <a:r>
                  <a:rPr lang="en-US"/>
                  <a:t> as a function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/>
                  <a:t>?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/>
                  <a:t>No, using the PIE would require calculating roughly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sup>
                    </m:sSup>
                  </m:oMath>
                </a14:m>
                <a:r>
                  <a:rPr lang="en-US"/>
                  <a:t> terms.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⋃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type m:val="noBar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/>
              </a:p>
              <a:p>
                <a:endParaRPr lang="en-US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907C076-8E6A-A2BE-AD3F-449714FB5A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96" t="-5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1B798049-5AE8-1957-CF13-2FFC34F1DE1E}"/>
              </a:ext>
            </a:extLst>
          </p:cNvPr>
          <p:cNvSpPr txBox="1"/>
          <p:nvPr/>
        </p:nvSpPr>
        <p:spPr>
          <a:xfrm>
            <a:off x="890016" y="28041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6710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47E15E-49D1-CEE2-4112-A26BD4BF9D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D63961-C323-6B29-D278-BE7EEF33C1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Probability of a Collision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7D6306C-0DF5-85BA-A0DB-8D310C98CAE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/>
                  <a:t>One approach is to simply truncate the PIE sum:</a:t>
                </a:r>
              </a:p>
              <a:p>
                <a:endParaRPr lang="en-US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i="1"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⋃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type m:val="noBar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num>
                                    <m:den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d>
                            </m:sup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+…+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type m:val="noBar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num>
                                    <m:den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d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∩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∩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−…</m:t>
                      </m:r>
                    </m:oMath>
                  </m:oMathPara>
                </a14:m>
                <a:endParaRPr lang="en-US"/>
              </a:p>
              <a:p>
                <a:endParaRPr lang="en-US"/>
              </a:p>
              <a:p>
                <a:r>
                  <a:rPr lang="en-US"/>
                  <a:t>As discussed in notes 14, as we increase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/>
                  <a:t> and allow combinations involving more terms, we get increasing accuracy.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7D6306C-0DF5-85BA-A0DB-8D310C98CAE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96" t="-5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6287EBE5-A763-E35C-CF31-8504B1C863DC}"/>
              </a:ext>
            </a:extLst>
          </p:cNvPr>
          <p:cNvSpPr txBox="1"/>
          <p:nvPr/>
        </p:nvSpPr>
        <p:spPr>
          <a:xfrm>
            <a:off x="890016" y="28041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F51C443-7BFE-A74C-5BE5-0E7C8A211269}"/>
                  </a:ext>
                </a:extLst>
              </p:cNvPr>
              <p:cNvSpPr txBox="1"/>
              <p:nvPr/>
            </p:nvSpPr>
            <p:spPr>
              <a:xfrm>
                <a:off x="2001151" y="4997138"/>
                <a:ext cx="7673755" cy="114146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∪…∪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sup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e>
                      </m:nary>
                      <m:nary>
                        <m:naryPr>
                          <m:chr m:val="∑"/>
                          <m:supHide m:val="on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⊆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1,…,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: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  <m:sup/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⋂"/>
                                  <m:supHide m:val="on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S</m:t>
                                  </m:r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</m:d>
                        </m:e>
                      </m:nary>
                    </m:oMath>
                  </m:oMathPara>
                </a14:m>
                <a:endParaRPr lang="en-US" sz="240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F51C443-7BFE-A74C-5BE5-0E7C8A2112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1151" y="4997138"/>
                <a:ext cx="7673755" cy="114146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03735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DD8719-9FFE-ACE4-BD0B-E15940EFE4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CE204-6B7F-7A97-B06F-96ABB8F6931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/>
              <a:t>Birthday Paradox Review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B6FB63-57AE-F51C-3924-FD332C3AA11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Lecture 17, CS70 Fall 2025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13880E0C-4B3F-6EAE-9F27-86B5F98D1574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r>
                  <a:rPr lang="en-US" b="1">
                    <a:solidFill>
                      <a:schemeClr val="accent3"/>
                    </a:solidFill>
                    <a:latin typeface="Inter" panose="02000503000000020004" pitchFamily="2" charset="0"/>
                    <a:ea typeface="Inter" panose="02000503000000020004" pitchFamily="2" charset="0"/>
                    <a:cs typeface="Inter" panose="02000503000000020004" pitchFamily="2" charset="0"/>
                  </a:rPr>
                  <a:t>Balls and Bins: Collisions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b="1">
                    <a:solidFill>
                      <a:schemeClr val="accent3"/>
                    </a:solidFill>
                    <a:latin typeface="Inter" panose="02000503000000020004" pitchFamily="2" charset="0"/>
                    <a:ea typeface="Inter" panose="02000503000000020004" pitchFamily="2" charset="0"/>
                    <a:cs typeface="Inter" panose="02000503000000020004" pitchFamily="2" charset="0"/>
                  </a:rPr>
                  <a:t>Review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>
                    <a:solidFill>
                      <a:schemeClr val="bg1">
                        <a:lumMod val="65000"/>
                      </a:schemeClr>
                    </a:solidFill>
                  </a:rPr>
                  <a:t>Product Rule Solution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>
                    <a:solidFill>
                      <a:schemeClr val="bg1">
                        <a:lumMod val="65000"/>
                      </a:schemeClr>
                    </a:solidFill>
                  </a:rPr>
                  <a:t>Union Bound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>
                    <a:solidFill>
                      <a:schemeClr val="bg1">
                        <a:lumMod val="65000"/>
                      </a:schemeClr>
                    </a:solidFill>
                  </a:rPr>
                  <a:t>Tight Upper Bound</a:t>
                </a:r>
              </a:p>
              <a:p>
                <a:pPr marL="342900" indent="-342900"/>
                <a:r>
                  <a:rPr lang="en-US">
                    <a:solidFill>
                      <a:schemeClr val="bg1">
                        <a:lumMod val="65000"/>
                      </a:schemeClr>
                    </a:solidFill>
                  </a:rPr>
                  <a:t>Balls and Bins: Coupon Collecting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>
                    <a:solidFill>
                      <a:schemeClr val="bg1">
                        <a:lumMod val="65000"/>
                      </a:schemeClr>
                    </a:solidFill>
                  </a:rPr>
                  <a:t>Simulation and Union Bound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sub>
                    </m:sSub>
                    <m:r>
                      <a:rPr lang="en-US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𝑛</m:t>
                    </m:r>
                    <m:func>
                      <m:funcPr>
                        <m:ctrlP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</m:oMath>
                </a14:m>
                <a:endParaRPr lang="en-US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marL="342900" indent="-342900"/>
                <a:r>
                  <a:rPr lang="en-US">
                    <a:solidFill>
                      <a:schemeClr val="bg1">
                        <a:lumMod val="65000"/>
                      </a:schemeClr>
                    </a:solidFill>
                  </a:rPr>
                  <a:t>Balls and Bins: Load Balancing</a:t>
                </a:r>
              </a:p>
            </p:txBody>
          </p:sp>
        </mc:Choice>
        <mc:Fallback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13880E0C-4B3F-6EAE-9F27-86B5F98D157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1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F33065E8-E5F0-B514-7577-45AFEBFCF692}"/>
              </a:ext>
            </a:extLst>
          </p:cNvPr>
          <p:cNvSpPr txBox="1"/>
          <p:nvPr/>
        </p:nvSpPr>
        <p:spPr>
          <a:xfrm>
            <a:off x="2575034" y="455097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2493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4A6C18-5E80-050C-106B-7FA6D17D95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576CC4-542C-3CA1-05DA-507168263A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Probability of a Collision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51E57AE-6542-4363-C1A1-1AEDEF7CA58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3657" y="533400"/>
                <a:ext cx="10955343" cy="5638732"/>
              </a:xfrm>
            </p:spPr>
            <p:txBody>
              <a:bodyPr/>
              <a:lstStyle/>
              <a:p>
                <a:r>
                  <a:rPr lang="en-US"/>
                  <a:t>In our case, let’s just truncate to the probabilities of the individual events, i.e. choose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/>
                  <a:t>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/>
                  <a:t>Recall, we called this the union bound.</a:t>
                </a:r>
              </a:p>
              <a:p>
                <a:endParaRPr lang="en-US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i="1"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⋃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type m:val="noBar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num>
                                    <m:den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d>
                            </m:sup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+…+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type m:val="noBar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num>
                                    <m:den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d>
                            </m:sub>
                          </m:sSub>
                        </m:e>
                      </m:d>
                    </m:oMath>
                  </m:oMathPara>
                </a14:m>
                <a:endParaRPr lang="en-US"/>
              </a:p>
              <a:p>
                <a:pPr algn="ctr"/>
                <a:endParaRPr lang="en-US"/>
              </a:p>
              <a:p>
                <a:r>
                  <a:rPr lang="en-US"/>
                  <a:t>Question: What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/>
                  <a:t>?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/>
                  <a:t>In other words, what’s the chance that any particular pair of balls collides?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>
                    <a:hlinkClick r:id="rId2"/>
                  </a:rPr>
                  <a:t>joshh.ug/E</a:t>
                </a:r>
                <a:endParaRPr lang="en-US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51E57AE-6542-4363-C1A1-1AEDEF7CA58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3657" y="533400"/>
                <a:ext cx="10955343" cy="5638732"/>
              </a:xfrm>
              <a:blipFill>
                <a:blip r:embed="rId3"/>
                <a:stretch>
                  <a:fillRect l="-834" t="-5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B6880371-4055-3B9F-6916-3F331662D35E}"/>
              </a:ext>
            </a:extLst>
          </p:cNvPr>
          <p:cNvSpPr txBox="1"/>
          <p:nvPr/>
        </p:nvSpPr>
        <p:spPr>
          <a:xfrm>
            <a:off x="890016" y="28041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70F39A-6814-F85F-653A-F8B7095452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34447" y="0"/>
            <a:ext cx="1735074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6482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2D4971-D70C-32D5-426C-749FF57DA9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AE2B8D-88B4-A993-6AEE-85E87F9526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Probability of a Collision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F8C3F46-6353-F61A-D6C9-1EBE24DFE9B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/>
                  <a:t>In our case, let’s just truncate to the probabilities of the individual events.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/>
                  <a:t>Recall, we called this the union bound.</a:t>
                </a:r>
              </a:p>
              <a:p>
                <a:endParaRPr lang="en-US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i="1"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⋃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type m:val="noBar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num>
                                    <m:den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d>
                            </m:sup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+…+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type m:val="noBar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num>
                                    <m:den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d>
                            </m:sub>
                          </m:sSub>
                        </m:e>
                      </m:d>
                    </m:oMath>
                  </m:oMathPara>
                </a14:m>
                <a:endParaRPr lang="en-US"/>
              </a:p>
              <a:p>
                <a:pPr algn="ctr"/>
                <a:endParaRPr lang="en-US"/>
              </a:p>
              <a:p>
                <a:r>
                  <a:rPr lang="en-US"/>
                  <a:t>Question: What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/>
                  <a:t>?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/>
                  <a:t>In other words, what’s the chance that any particular pair of balls collides?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/>
                  <a:t>Let the position of the first ball be bin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/>
                  <a:t>. The chance that the second ball also lands in bin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/>
                  <a:t> is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1/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/>
                  <a:t>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/>
                  <a:t>Thus, the answer is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1/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/>
                  <a:t>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F8C3F46-6353-F61A-D6C9-1EBE24DFE9B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96" t="-541" b="-72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3614626E-5A44-D8AD-6543-0D25F347F083}"/>
              </a:ext>
            </a:extLst>
          </p:cNvPr>
          <p:cNvSpPr txBox="1"/>
          <p:nvPr/>
        </p:nvSpPr>
        <p:spPr>
          <a:xfrm>
            <a:off x="890016" y="28041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759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15755F-6F32-68D8-634A-5D37FF7ADD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43A931-7986-8213-F9E4-1E5D37F28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Probability of a Collision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6C8763E-5F45-3E4C-DF58-35450246468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/>
                  <a:t>In our case, let’s just truncate to the probabilities of the individual events.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/>
                  <a:t>Recall, we called this the union bound.</a:t>
                </a:r>
              </a:p>
              <a:p>
                <a:endParaRPr lang="en-US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i="1"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⋃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type m:val="noBar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num>
                                    <m:den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d>
                            </m:sup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+…+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type m:val="noBar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num>
                                    <m:den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d>
                            </m:sub>
                          </m:sSub>
                        </m:e>
                      </m:d>
                    </m:oMath>
                  </m:oMathPara>
                </a14:m>
                <a:endParaRPr lang="en-US"/>
              </a:p>
              <a:p>
                <a:pPr algn="ctr"/>
                <a:endParaRPr lang="en-US"/>
              </a:p>
              <a:p>
                <a:r>
                  <a:rPr lang="en-US"/>
                  <a:t>Question: What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/>
                  <a:t>?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/>
                  <a:t>Thus, the answer is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1/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/>
                  <a:t>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/>
              </a:p>
              <a:p>
                <a:r>
                  <a:rPr lang="en-US"/>
                  <a:t>So what is the union bound?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6C8763E-5F45-3E4C-DF58-35450246468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96" t="-541" b="-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D16CE342-54BC-5C58-50A0-074A8BC2847E}"/>
              </a:ext>
            </a:extLst>
          </p:cNvPr>
          <p:cNvSpPr txBox="1"/>
          <p:nvPr/>
        </p:nvSpPr>
        <p:spPr>
          <a:xfrm>
            <a:off x="890016" y="28041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62959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A9C674-AF2D-D5C1-F78A-1901FF50D7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55EC3-F940-FFBC-0BFF-1CF701AB6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Probability of a Collision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07708FD-BA87-4E45-D36B-6DCDA8E7771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/>
                  <a:t>In our case, let’s just truncate to the probabilities of the individual events.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/>
                  <a:t>Recall, we called this the union bound (a.k.a. Boole’s inequality).</a:t>
                </a:r>
              </a:p>
              <a:p>
                <a:endParaRPr lang="en-US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i="1"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⋃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type m:val="noBar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num>
                                    <m:den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d>
                            </m:sup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en-US"/>
              </a:p>
              <a:p>
                <a:endParaRPr lang="en-US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07708FD-BA87-4E45-D36B-6DCDA8E7771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96" t="-5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BF1D1FDF-182E-F416-0766-BF60750C9521}"/>
              </a:ext>
            </a:extLst>
          </p:cNvPr>
          <p:cNvSpPr txBox="1"/>
          <p:nvPr/>
        </p:nvSpPr>
        <p:spPr>
          <a:xfrm>
            <a:off x="890016" y="28041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0819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597AFB-B5D8-6368-5C79-590CF878F4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9B37C8-0560-6C10-9583-0B47D8230C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Probability of a Collision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B67CE1A-941E-7B63-AEC2-123912A174A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/>
                  <a:t>In our case, let’s just truncate to the probabilities of the individual events.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/>
                  <a:t>Recall, we called this the union bound (a.k.a. Boole’s inequality).</a:t>
                </a:r>
              </a:p>
              <a:p>
                <a:endParaRPr lang="en-US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i="1"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⋃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type m:val="noBar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num>
                                    <m:den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d>
                            </m:sup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en-US"/>
              </a:p>
              <a:p>
                <a:endParaRPr lang="en-US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B67CE1A-941E-7B63-AEC2-123912A174A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96" t="-5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6193AB99-7014-C7EC-BC08-DB93E0130BEC}"/>
              </a:ext>
            </a:extLst>
          </p:cNvPr>
          <p:cNvSpPr txBox="1"/>
          <p:nvPr/>
        </p:nvSpPr>
        <p:spPr>
          <a:xfrm>
            <a:off x="890016" y="28041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5137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74EBAA-3EBD-5715-C164-1DC8A62000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5A34E-09F2-9A29-321B-5BEF45362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Probability of a Collision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CED18A9-842B-A75B-CE2B-F9647A2163A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/>
                  <a:t>In our case, let’s just truncate to the probabilities of the individual events.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/>
                  <a:t>Recall, we called this the union bound (a.k.a. Boole’s inequality).</a:t>
                </a:r>
              </a:p>
              <a:p>
                <a:endParaRPr lang="en-US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i="1"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⋃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type m:val="noBar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num>
                                    <m:den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d>
                            </m:sup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en-US"/>
              </a:p>
              <a:p>
                <a:endParaRPr lang="en-US"/>
              </a:p>
              <a:p>
                <a:r>
                  <a:rPr lang="en-US"/>
                  <a:t>Thus, the probability that we get a collision is </a:t>
                </a:r>
                <a:r>
                  <a:rPr lang="en-US" b="1">
                    <a:latin typeface="Inter SemiBold" panose="02000503000000020004" pitchFamily="2" charset="0"/>
                    <a:ea typeface="Inter SemiBold" panose="02000503000000020004" pitchFamily="2" charset="0"/>
                    <a:cs typeface="Inter SemiBold" panose="02000503000000020004" pitchFamily="2" charset="0"/>
                  </a:rPr>
                  <a:t>guaranteed</a:t>
                </a:r>
                <a:r>
                  <a:rPr lang="en-US" b="1"/>
                  <a:t> </a:t>
                </a:r>
                <a:r>
                  <a:rPr lang="en-US"/>
                  <a:t>less than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r>
                  <a:rPr lang="en-US"/>
                  <a:t>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CED18A9-842B-A75B-CE2B-F9647A2163A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96" t="-5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7FD8883F-48B2-C13E-962A-25B1A4B6790E}"/>
              </a:ext>
            </a:extLst>
          </p:cNvPr>
          <p:cNvSpPr txBox="1"/>
          <p:nvPr/>
        </p:nvSpPr>
        <p:spPr>
          <a:xfrm>
            <a:off x="890016" y="28041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8952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6F55E2-230F-4075-13C7-9971D6C353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7A1BE8-0330-05C0-F9CB-B38303FEA0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 for n = 365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DB6A645-5312-C4F8-21CE-71C1F5FEF8E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/>
                  <a:t>In our case, let’s just truncate to the probabilities of the individual events.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/>
                  <a:t>Recall, we called this the union bound (a.k.a. Boole’s inequality).</a:t>
                </a:r>
              </a:p>
              <a:p>
                <a:endParaRPr lang="en-US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i="1"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⋃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type m:val="noBar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num>
                                    <m:den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d>
                            </m:sup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en-US"/>
              </a:p>
              <a:p>
                <a:endParaRPr lang="en-US"/>
              </a:p>
              <a:p>
                <a:r>
                  <a:rPr lang="en-US"/>
                  <a:t>Thus, the probability that we get a collision is </a:t>
                </a:r>
                <a:r>
                  <a:rPr lang="en-US" b="1">
                    <a:latin typeface="Inter SemiBold" panose="02000503000000020004" pitchFamily="2" charset="0"/>
                    <a:ea typeface="Inter SemiBold" panose="02000503000000020004" pitchFamily="2" charset="0"/>
                    <a:cs typeface="Inter SemiBold" panose="02000503000000020004" pitchFamily="2" charset="0"/>
                  </a:rPr>
                  <a:t>guaranteed</a:t>
                </a:r>
                <a:r>
                  <a:rPr lang="en-US" b="1"/>
                  <a:t> </a:t>
                </a:r>
                <a:r>
                  <a:rPr lang="en-US"/>
                  <a:t>less than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r>
                  <a:rPr lang="en-US"/>
                  <a:t>.</a:t>
                </a:r>
              </a:p>
              <a:p>
                <a:endParaRPr lang="en-US"/>
              </a:p>
              <a:p>
                <a:r>
                  <a:rPr lang="en-US"/>
                  <a:t>So if there are 365 bins, the probability of a collision is less than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730</m:t>
                        </m:r>
                      </m:den>
                    </m:f>
                  </m:oMath>
                </a14:m>
                <a:r>
                  <a:rPr lang="en-US"/>
                  <a:t>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DB6A645-5312-C4F8-21CE-71C1F5FEF8E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96" t="-5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D5713413-0082-53FC-77D6-8E4B3C475046}"/>
              </a:ext>
            </a:extLst>
          </p:cNvPr>
          <p:cNvSpPr txBox="1"/>
          <p:nvPr/>
        </p:nvSpPr>
        <p:spPr>
          <a:xfrm>
            <a:off x="890016" y="28041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4117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1FB521-0D54-F732-89BB-BF069B86C5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9EBE7A-E6D5-C828-59B3-6B83481F2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Question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61CC5DC-898E-59CE-7CF5-2AC5C84CD24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/>
                  <a:t>Using the union bound: If we have 365 bins, what is the maximum number of balls you can throw and guarantee a less than 50% chance of a collision?</a:t>
                </a:r>
              </a:p>
              <a:p>
                <a:endParaRPr lang="en-US"/>
              </a:p>
              <a:p>
                <a:r>
                  <a:rPr lang="en-US"/>
                  <a:t>Recall: Probability that we get a collision is </a:t>
                </a:r>
                <a:r>
                  <a:rPr lang="en-US" b="1">
                    <a:latin typeface="Inter SemiBold" panose="02000503000000020004" pitchFamily="2" charset="0"/>
                    <a:ea typeface="Inter SemiBold" panose="02000503000000020004" pitchFamily="2" charset="0"/>
                    <a:cs typeface="Inter SemiBold" panose="02000503000000020004" pitchFamily="2" charset="0"/>
                  </a:rPr>
                  <a:t>guaranteed</a:t>
                </a:r>
                <a:r>
                  <a:rPr lang="en-US" b="1"/>
                  <a:t> </a:t>
                </a:r>
                <a:r>
                  <a:rPr lang="en-US"/>
                  <a:t>less than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730</m:t>
                        </m:r>
                      </m:den>
                    </m:f>
                  </m:oMath>
                </a14:m>
                <a:r>
                  <a:rPr lang="en-US"/>
                  <a:t>.</a:t>
                </a:r>
              </a:p>
              <a:p>
                <a:endParaRPr lang="en-US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61CC5DC-898E-59CE-7CF5-2AC5C84CD24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96" t="-541" r="-3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8113196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E52688-44B1-2EC7-BADA-F52B9768EA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CEFC8-EE49-B697-C36A-1D347CDF6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Question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701C231-45AE-67BD-5137-9DEA43DFBD5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/>
                  <a:t>Using the union bound: If we have 365 bins, what is the maximum number of balls you can throw and guarantee a less than 50% chance of a collision?</a:t>
                </a:r>
              </a:p>
              <a:p>
                <a:endParaRPr lang="en-US"/>
              </a:p>
              <a:p>
                <a:r>
                  <a:rPr lang="en-US"/>
                  <a:t>Recall: Probability that we get a collision is </a:t>
                </a:r>
                <a:r>
                  <a:rPr lang="en-US" b="1">
                    <a:latin typeface="Inter SemiBold" panose="02000503000000020004" pitchFamily="2" charset="0"/>
                    <a:ea typeface="Inter SemiBold" panose="02000503000000020004" pitchFamily="2" charset="0"/>
                    <a:cs typeface="Inter SemiBold" panose="02000503000000020004" pitchFamily="2" charset="0"/>
                  </a:rPr>
                  <a:t>guaranteed</a:t>
                </a:r>
                <a:r>
                  <a:rPr lang="en-US" b="1"/>
                  <a:t> </a:t>
                </a:r>
                <a:r>
                  <a:rPr lang="en-US"/>
                  <a:t>less than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730</m:t>
                        </m:r>
                      </m:den>
                    </m:f>
                  </m:oMath>
                </a14:m>
                <a:r>
                  <a:rPr lang="en-US"/>
                  <a:t>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/>
                  <a:t>We can compute the m that gets us there with: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730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/>
              </a:p>
              <a:p>
                <a:endParaRPr lang="en-US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701C231-45AE-67BD-5137-9DEA43DFBD5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96" t="-541" r="-3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09EE3C7-D58B-A651-9685-9CBB9983D203}"/>
                  </a:ext>
                </a:extLst>
              </p:cNvPr>
              <p:cNvSpPr txBox="1"/>
              <p:nvPr/>
            </p:nvSpPr>
            <p:spPr>
              <a:xfrm>
                <a:off x="3023616" y="4415135"/>
                <a:ext cx="614476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=365</m:t>
                      </m:r>
                    </m:oMath>
                  </m:oMathPara>
                </a14:m>
                <a:endParaRPr lang="en-US" sz="2400" b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09EE3C7-D58B-A651-9685-9CBB9983D2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3616" y="4415135"/>
                <a:ext cx="6144768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0BCD25B-0EBF-CB18-A1F8-7463B1D48D4B}"/>
                  </a:ext>
                </a:extLst>
              </p:cNvPr>
              <p:cNvSpPr txBox="1"/>
              <p:nvPr/>
            </p:nvSpPr>
            <p:spPr>
              <a:xfrm>
                <a:off x="2971800" y="5177608"/>
                <a:ext cx="6144768" cy="51270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365</m:t>
                          </m:r>
                        </m:e>
                      </m:rad>
                    </m:oMath>
                  </m:oMathPara>
                </a14:m>
                <a:endParaRPr lang="en-US" sz="2400" b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0BCD25B-0EBF-CB18-A1F8-7463B1D48D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1800" y="5177608"/>
                <a:ext cx="6144768" cy="51270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077C50B-58B5-87AF-A0A2-35A0A1080DFE}"/>
                  </a:ext>
                </a:extLst>
              </p:cNvPr>
              <p:cNvSpPr txBox="1"/>
              <p:nvPr/>
            </p:nvSpPr>
            <p:spPr>
              <a:xfrm>
                <a:off x="3200400" y="5962473"/>
                <a:ext cx="6144768" cy="51270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365</m:t>
                          </m:r>
                        </m:e>
                      </m:ra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≈19.1</m:t>
                      </m:r>
                    </m:oMath>
                  </m:oMathPara>
                </a14:m>
                <a:endParaRPr lang="en-US" sz="2400" b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077C50B-58B5-87AF-A0A2-35A0A1080D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0400" y="5962473"/>
                <a:ext cx="6144768" cy="51270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689084FE-0AE1-6B82-3374-CCDAE1A2A5DF}"/>
              </a:ext>
            </a:extLst>
          </p:cNvPr>
          <p:cNvSpPr txBox="1"/>
          <p:nvPr/>
        </p:nvSpPr>
        <p:spPr>
          <a:xfrm>
            <a:off x="8488154" y="4522043"/>
            <a:ext cx="32413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Inter Light" panose="020B0604020202020204" charset="0"/>
                <a:ea typeface="Inter Light" panose="020B0604020202020204" charset="0"/>
                <a:cs typeface="Inter Light" panose="020B0604020202020204" charset="0"/>
              </a:rPr>
              <a:t>If we throw less than 19.1 balls, we’re guaranteed to have less than 50% chance of a collision.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8EA6AC9-BFCF-9923-4575-F64C46B31BF9}"/>
              </a:ext>
            </a:extLst>
          </p:cNvPr>
          <p:cNvCxnSpPr/>
          <p:nvPr/>
        </p:nvCxnSpPr>
        <p:spPr>
          <a:xfrm flipH="1">
            <a:off x="7542223" y="5782792"/>
            <a:ext cx="1179261" cy="38934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12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4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DA8D41C-9AB1-8B93-6534-758BD15C122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/>
                  <a:t>Plot of the Union Bound for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=365</m:t>
                    </m:r>
                  </m:oMath>
                </a14:m>
                <a:endParaRPr lang="en-US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DA8D41C-9AB1-8B93-6534-758BD15C122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870" t="-14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258652-894D-426D-47C1-B14E8B0500D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/>
                  <a:t>If we choose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=365 </m:t>
                    </m:r>
                  </m:oMath>
                </a14:m>
                <a:r>
                  <a:rPr lang="en-US"/>
                  <a:t>bins, below we see a plot of the union bound and the exact probability as a function of the number of balls m.</a:t>
                </a:r>
              </a:p>
              <a:p>
                <a:endParaRPr lang="en-US"/>
              </a:p>
              <a:p>
                <a:r>
                  <a:rPr lang="en-US"/>
                  <a:t>Union bound certifies safety below some scale.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/>
                  <a:t>It’s correct but conservative, certifying that less than 19.1 balls is “safe”.</a:t>
                </a:r>
              </a:p>
              <a:p>
                <a:endParaRPr lang="en-US"/>
              </a:p>
              <a:p>
                <a:endParaRPr lang="en-US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258652-894D-426D-47C1-B14E8B0500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796" t="-5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 descr="A graph with a line and number of balls&#10;&#10;AI-generated content may be incorrect.">
            <a:extLst>
              <a:ext uri="{FF2B5EF4-FFF2-40B4-BE49-F238E27FC236}">
                <a16:creationId xmlns:a16="http://schemas.microsoft.com/office/drawing/2014/main" id="{84E44799-ECBB-9296-ED32-A650A2289C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231" y="3018827"/>
            <a:ext cx="11816112" cy="3839170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14C9FE3-A3E9-7EA8-9140-A4083C0723F7}"/>
              </a:ext>
            </a:extLst>
          </p:cNvPr>
          <p:cNvCxnSpPr/>
          <p:nvPr/>
        </p:nvCxnSpPr>
        <p:spPr>
          <a:xfrm>
            <a:off x="5379194" y="4408039"/>
            <a:ext cx="309005" cy="38467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3D36EDD-FC9C-BC94-5C5B-CED1ED9A76F0}"/>
              </a:ext>
            </a:extLst>
          </p:cNvPr>
          <p:cNvSpPr txBox="1"/>
          <p:nvPr/>
        </p:nvSpPr>
        <p:spPr>
          <a:xfrm>
            <a:off x="4035972" y="3808949"/>
            <a:ext cx="17342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accent2"/>
                </a:solidFill>
              </a:rPr>
              <a:t>Below 19.1 has  &lt;50% chance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7A0CA7A-1659-6D78-E1D6-D623D7F7B0D9}"/>
              </a:ext>
            </a:extLst>
          </p:cNvPr>
          <p:cNvSpPr txBox="1"/>
          <p:nvPr/>
        </p:nvSpPr>
        <p:spPr>
          <a:xfrm>
            <a:off x="7057696" y="5146916"/>
            <a:ext cx="17342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accent3"/>
                </a:solidFill>
              </a:rPr>
              <a:t>True safety threshold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0D296A9-D253-A837-3B32-C4FF5EC98CFF}"/>
              </a:ext>
            </a:extLst>
          </p:cNvPr>
          <p:cNvCxnSpPr>
            <a:cxnSpLocks/>
            <a:stCxn id="7" idx="1"/>
          </p:cNvCxnSpPr>
          <p:nvPr/>
        </p:nvCxnSpPr>
        <p:spPr>
          <a:xfrm flipH="1" flipV="1">
            <a:off x="6728723" y="4885473"/>
            <a:ext cx="328973" cy="584609"/>
          </a:xfrm>
          <a:prstGeom prst="straightConnector1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97223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0C845E-D087-9F63-6852-5E4F64039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Collision Problem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76F1DC1-F2EC-A8F4-C6A6-4D1A018EB85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/>
                  <a:t>We’ve already seen the collision problem.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/>
                  <a:t>If there are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=365</m:t>
                    </m:r>
                  </m:oMath>
                </a14:m>
                <a:r>
                  <a:rPr lang="en-US"/>
                  <a:t> different birthdays, how many people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/>
                  <a:t> do you need to get into a room until there is a 50% chance of two people having the same birthday?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/>
              </a:p>
              <a:p>
                <a:r>
                  <a:rPr lang="en-US"/>
                  <a:t>Avoiding collisions is a real world issue: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/>
                  <a:t>Git commits have an identifier generated based on their contents, e.g. “8a35c5ea4e042702144366cfd4225496fa384c01”.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/>
                  <a:t>SHA256 hashes are 256 bit number sequences used to verify file integrity.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/>
                  <a:t>RFID tags have an arbitrary 96 bit identifier.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/>
              </a:p>
              <a:p>
                <a:r>
                  <a:rPr lang="en-US"/>
                  <a:t>In all of these cases, we ideally don’t want to have collisions occur.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76F1DC1-F2EC-A8F4-C6A6-4D1A018EB85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96" t="-541" b="-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4081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F97CF1-06F7-3582-79EA-C7FBFCE568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D273CF-CC4D-5949-7F4F-42D4A51ED6B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/>
              <a:t>Tight Upper Bound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7A6ED1-3B80-AC13-59E2-44E990BC524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Lecture 17, CS70 Fall 2025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1EFC1D9F-B50F-9DAA-F02C-0F6C527EC00A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r>
                  <a:rPr lang="en-US" b="1">
                    <a:solidFill>
                      <a:schemeClr val="accent3"/>
                    </a:solidFill>
                    <a:latin typeface="Inter" panose="02000503000000020004" pitchFamily="2" charset="0"/>
                    <a:ea typeface="Inter" panose="02000503000000020004" pitchFamily="2" charset="0"/>
                    <a:cs typeface="Inter" panose="02000503000000020004" pitchFamily="2" charset="0"/>
                  </a:rPr>
                  <a:t>Balls and Bins: Collisions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>
                    <a:solidFill>
                      <a:schemeClr val="bg1">
                        <a:lumMod val="65000"/>
                      </a:schemeClr>
                    </a:solidFill>
                  </a:rPr>
                  <a:t>Review</a:t>
                </a:r>
                <a:endParaRPr lang="en-US" b="1">
                  <a:solidFill>
                    <a:schemeClr val="accent3"/>
                  </a:solidFill>
                  <a:latin typeface="Inter" panose="02000503000000020004" pitchFamily="2" charset="0"/>
                  <a:ea typeface="Inter" panose="02000503000000020004" pitchFamily="2" charset="0"/>
                  <a:cs typeface="Inter" panose="02000503000000020004" pitchFamily="2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>
                    <a:solidFill>
                      <a:schemeClr val="bg1">
                        <a:lumMod val="65000"/>
                      </a:schemeClr>
                    </a:solidFill>
                  </a:rPr>
                  <a:t>Product Rule Solution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>
                    <a:solidFill>
                      <a:schemeClr val="bg1">
                        <a:lumMod val="65000"/>
                      </a:schemeClr>
                    </a:solidFill>
                  </a:rPr>
                  <a:t>Union Bound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b="1">
                    <a:solidFill>
                      <a:schemeClr val="accent3"/>
                    </a:solidFill>
                    <a:latin typeface="Inter" panose="02000503000000020004" pitchFamily="2" charset="0"/>
                    <a:ea typeface="Inter" panose="02000503000000020004" pitchFamily="2" charset="0"/>
                    <a:cs typeface="Inter" panose="02000503000000020004" pitchFamily="2" charset="0"/>
                  </a:rPr>
                  <a:t>Tight Upper Bound</a:t>
                </a:r>
                <a:endParaRPr lang="en-US" b="1">
                  <a:solidFill>
                    <a:schemeClr val="bg1">
                      <a:lumMod val="65000"/>
                    </a:schemeClr>
                  </a:solidFill>
                  <a:latin typeface="Inter" panose="02000503000000020004" pitchFamily="2" charset="0"/>
                  <a:ea typeface="Inter" panose="02000503000000020004" pitchFamily="2" charset="0"/>
                  <a:cs typeface="Inter" panose="02000503000000020004" pitchFamily="2" charset="0"/>
                </a:endParaRPr>
              </a:p>
              <a:p>
                <a:pPr marL="342900" indent="-342900"/>
                <a:r>
                  <a:rPr lang="en-US">
                    <a:solidFill>
                      <a:schemeClr val="bg1">
                        <a:lumMod val="65000"/>
                      </a:schemeClr>
                    </a:solidFill>
                  </a:rPr>
                  <a:t>Balls and Bins: Coupon Collecting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>
                    <a:solidFill>
                      <a:schemeClr val="bg1">
                        <a:lumMod val="65000"/>
                      </a:schemeClr>
                    </a:solidFill>
                  </a:rPr>
                  <a:t>Simulation and Union Bound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sub>
                    </m:sSub>
                    <m:r>
                      <a:rPr lang="en-US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𝑛</m:t>
                    </m:r>
                    <m:func>
                      <m:funcPr>
                        <m:ctrlP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</m:oMath>
                </a14:m>
                <a:endParaRPr lang="en-US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marL="342900" indent="-342900"/>
                <a:r>
                  <a:rPr lang="en-US">
                    <a:solidFill>
                      <a:schemeClr val="bg1">
                        <a:lumMod val="65000"/>
                      </a:schemeClr>
                    </a:solidFill>
                  </a:rPr>
                  <a:t>Balls and Bins: Load Balancing</a:t>
                </a:r>
              </a:p>
            </p:txBody>
          </p:sp>
        </mc:Choice>
        <mc:Fallback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1EFC1D9F-B50F-9DAA-F02C-0F6C527EC00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1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0904901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309A94-99B2-4A87-AFF8-976693A74F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29ED29-CA6D-B253-7084-D9A7C174C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Question We’re (still) Considering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81C9E25-0079-E8B6-1C7A-A58FF38BD93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/>
                  <a:t>For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=365</m:t>
                    </m:r>
                  </m:oMath>
                </a14:m>
                <a:r>
                  <a:rPr lang="en-US"/>
                  <a:t> bins, what is the maximum number of balls you can throw before you get a 50% chance of event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/>
                  <a:t>, i.e. </a:t>
                </a:r>
                <a:r>
                  <a:rPr lang="en-US">
                    <a:solidFill>
                      <a:schemeClr val="accent2"/>
                    </a:solidFill>
                  </a:rPr>
                  <a:t>there is at least one collision</a:t>
                </a:r>
                <a:r>
                  <a:rPr lang="en-US"/>
                  <a:t>?</a:t>
                </a:r>
              </a:p>
              <a:p>
                <a:endParaRPr lang="en-US"/>
              </a:p>
              <a:p>
                <a:r>
                  <a:rPr lang="en-US"/>
                  <a:t>We have an exact formula for the complement (</a:t>
                </a:r>
                <a:r>
                  <a:rPr lang="en-US">
                    <a:solidFill>
                      <a:schemeClr val="accent3"/>
                    </a:solidFill>
                  </a:rPr>
                  <a:t>there are no collisions</a:t>
                </a:r>
                <a:r>
                  <a:rPr lang="en-US"/>
                  <a:t>):</a:t>
                </a:r>
              </a:p>
              <a:p>
                <a:endParaRPr lang="en-US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US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acc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365</m:t>
                              </m:r>
                            </m:den>
                          </m:f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365</m:t>
                              </m:r>
                            </m:den>
                          </m:f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×…×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365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/>
              </a:p>
              <a:p>
                <a:endParaRPr lang="en-US"/>
              </a:p>
              <a:p>
                <a:r>
                  <a:rPr lang="en-US"/>
                  <a:t>There is no closed form solution for the above.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/>
                  <a:t>Can’t just plug in 0.5 and solve for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/>
                  <a:t>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/>
                  <a:t>But you can just try a bunch of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/>
                  <a:t> values until you get one where the probability is too high.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81C9E25-0079-E8B6-1C7A-A58FF38BD93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96" t="-541" b="-69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8829560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2E856D-829F-09B8-390C-BE063A9DFC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1F9B78-2FA3-CE10-DF6C-FE7BB0F44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Question We’re (still) Considering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E442838-5C71-AB37-C91B-CAD40B1BBC8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/>
                  <a:t>For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=365</m:t>
                    </m:r>
                  </m:oMath>
                </a14:m>
                <a:r>
                  <a:rPr lang="en-US"/>
                  <a:t> bins, what is the maximum number of balls you can throw before you get a 50% chance of event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/>
                  <a:t>, i.e. </a:t>
                </a:r>
                <a:r>
                  <a:rPr lang="en-US">
                    <a:solidFill>
                      <a:schemeClr val="accent2"/>
                    </a:solidFill>
                  </a:rPr>
                  <a:t>there is at least one collision</a:t>
                </a:r>
                <a:r>
                  <a:rPr lang="en-US"/>
                  <a:t>?</a:t>
                </a:r>
              </a:p>
              <a:p>
                <a:endParaRPr lang="en-US"/>
              </a:p>
              <a:p>
                <a:r>
                  <a:rPr lang="en-US"/>
                  <a:t>We have an exact formula for the complement (</a:t>
                </a:r>
                <a:r>
                  <a:rPr lang="en-US">
                    <a:solidFill>
                      <a:schemeClr val="accent3"/>
                    </a:solidFill>
                  </a:rPr>
                  <a:t>there are no collisions</a:t>
                </a:r>
                <a:r>
                  <a:rPr lang="en-US"/>
                  <a:t>):</a:t>
                </a:r>
              </a:p>
              <a:p>
                <a:endParaRPr lang="en-US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US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acc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365</m:t>
                              </m:r>
                            </m:den>
                          </m:f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365</m:t>
                              </m:r>
                            </m:den>
                          </m:f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×…×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365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E442838-5C71-AB37-C91B-CAD40B1BBC8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96" t="-5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FB43DBED-DFE5-F032-E0AB-24681611C96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38336471"/>
                  </p:ext>
                </p:extLst>
              </p:nvPr>
            </p:nvGraphicFramePr>
            <p:xfrm>
              <a:off x="806824" y="4854585"/>
              <a:ext cx="10287000" cy="85420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43000">
                      <a:extLst>
                        <a:ext uri="{9D8B030D-6E8A-4147-A177-3AD203B41FA5}">
                          <a16:colId xmlns:a16="http://schemas.microsoft.com/office/drawing/2014/main" val="2911087360"/>
                        </a:ext>
                      </a:extLst>
                    </a:gridCol>
                    <a:gridCol w="1143000">
                      <a:extLst>
                        <a:ext uri="{9D8B030D-6E8A-4147-A177-3AD203B41FA5}">
                          <a16:colId xmlns:a16="http://schemas.microsoft.com/office/drawing/2014/main" val="1992275910"/>
                        </a:ext>
                      </a:extLst>
                    </a:gridCol>
                    <a:gridCol w="1143000">
                      <a:extLst>
                        <a:ext uri="{9D8B030D-6E8A-4147-A177-3AD203B41FA5}">
                          <a16:colId xmlns:a16="http://schemas.microsoft.com/office/drawing/2014/main" val="3547856055"/>
                        </a:ext>
                      </a:extLst>
                    </a:gridCol>
                    <a:gridCol w="1143000">
                      <a:extLst>
                        <a:ext uri="{9D8B030D-6E8A-4147-A177-3AD203B41FA5}">
                          <a16:colId xmlns:a16="http://schemas.microsoft.com/office/drawing/2014/main" val="4262906848"/>
                        </a:ext>
                      </a:extLst>
                    </a:gridCol>
                    <a:gridCol w="1143000">
                      <a:extLst>
                        <a:ext uri="{9D8B030D-6E8A-4147-A177-3AD203B41FA5}">
                          <a16:colId xmlns:a16="http://schemas.microsoft.com/office/drawing/2014/main" val="1749859451"/>
                        </a:ext>
                      </a:extLst>
                    </a:gridCol>
                    <a:gridCol w="1143000">
                      <a:extLst>
                        <a:ext uri="{9D8B030D-6E8A-4147-A177-3AD203B41FA5}">
                          <a16:colId xmlns:a16="http://schemas.microsoft.com/office/drawing/2014/main" val="2717959573"/>
                        </a:ext>
                      </a:extLst>
                    </a:gridCol>
                    <a:gridCol w="1143000">
                      <a:extLst>
                        <a:ext uri="{9D8B030D-6E8A-4147-A177-3AD203B41FA5}">
                          <a16:colId xmlns:a16="http://schemas.microsoft.com/office/drawing/2014/main" val="3256282027"/>
                        </a:ext>
                      </a:extLst>
                    </a:gridCol>
                    <a:gridCol w="1143000">
                      <a:extLst>
                        <a:ext uri="{9D8B030D-6E8A-4147-A177-3AD203B41FA5}">
                          <a16:colId xmlns:a16="http://schemas.microsoft.com/office/drawing/2014/main" val="3574873382"/>
                        </a:ext>
                      </a:extLst>
                    </a:gridCol>
                    <a:gridCol w="1143000">
                      <a:extLst>
                        <a:ext uri="{9D8B030D-6E8A-4147-A177-3AD203B41FA5}">
                          <a16:colId xmlns:a16="http://schemas.microsoft.com/office/drawing/2014/main" val="125084445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 sz="220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2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𝒎</m:t>
                                </m:r>
                                <m:r>
                                  <a:rPr lang="en-US" sz="22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2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lang="en-US" sz="22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37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2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𝒎</m:t>
                                </m:r>
                                <m:r>
                                  <a:rPr lang="en-US" sz="22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2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en-US" sz="22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37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2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𝒎</m:t>
                                </m:r>
                                <m:r>
                                  <a:rPr lang="en-US" sz="22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2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𝟓</m:t>
                                </m:r>
                              </m:oMath>
                            </m:oMathPara>
                          </a14:m>
                          <a:endParaRPr lang="en-US" sz="22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37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2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𝒎</m:t>
                                </m:r>
                                <m:r>
                                  <a:rPr lang="en-US" sz="22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2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𝟏𝟎</m:t>
                                </m:r>
                              </m:oMath>
                            </m:oMathPara>
                          </a14:m>
                          <a:endParaRPr lang="en-US" sz="22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37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2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𝒎</m:t>
                                </m:r>
                                <m:r>
                                  <a:rPr lang="en-US" sz="22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2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𝟐𝟎</m:t>
                                </m:r>
                              </m:oMath>
                            </m:oMathPara>
                          </a14:m>
                          <a:endParaRPr lang="en-US" sz="22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37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2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𝒎</m:t>
                                </m:r>
                                <m:r>
                                  <a:rPr lang="en-US" sz="22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2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𝟐𝟏</m:t>
                                </m:r>
                              </m:oMath>
                            </m:oMathPara>
                          </a14:m>
                          <a:endParaRPr lang="en-US" sz="22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37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2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𝒎</m:t>
                                </m:r>
                                <m:r>
                                  <a:rPr lang="en-US" sz="22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2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𝟐𝟐</m:t>
                                </m:r>
                              </m:oMath>
                            </m:oMathPara>
                          </a14:m>
                          <a:endParaRPr lang="en-US" sz="22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37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2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𝒎</m:t>
                                </m:r>
                                <m:r>
                                  <a:rPr lang="en-US" sz="22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2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𝟐𝟑</m:t>
                                </m:r>
                              </m:oMath>
                            </m:oMathPara>
                          </a14:m>
                          <a:endParaRPr lang="en-US" sz="22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517731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20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US" sz="2200" i="1">
                                            <a:solidFill>
                                              <a:schemeClr val="accent3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200" i="1">
                                            <a:solidFill>
                                              <a:schemeClr val="accent3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</m:e>
                                    </m:acc>
                                  </m:e>
                                </m:d>
                              </m:oMath>
                            </m:oMathPara>
                          </a14:m>
                          <a:endParaRPr lang="en-US" sz="220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1.00</m:t>
                                </m:r>
                              </m:oMath>
                            </m:oMathPara>
                          </a14:m>
                          <a:endParaRPr lang="en-US" sz="22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1.00</m:t>
                                </m:r>
                              </m:oMath>
                            </m:oMathPara>
                          </a14:m>
                          <a:endParaRPr lang="en-US" sz="22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0.97</m:t>
                                </m:r>
                              </m:oMath>
                            </m:oMathPara>
                          </a14:m>
                          <a:endParaRPr lang="en-US" sz="22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0.88</m:t>
                                </m:r>
                              </m:oMath>
                            </m:oMathPara>
                          </a14:m>
                          <a:endParaRPr lang="en-US" sz="22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0.59</m:t>
                                </m:r>
                              </m:oMath>
                            </m:oMathPara>
                          </a14:m>
                          <a:endParaRPr lang="en-US" sz="22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0.56</m:t>
                                </m:r>
                              </m:oMath>
                            </m:oMathPara>
                          </a14:m>
                          <a:endParaRPr lang="en-US" sz="22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0.52</m:t>
                                </m:r>
                              </m:oMath>
                            </m:oMathPara>
                          </a14:m>
                          <a:endParaRPr lang="en-US" sz="22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0.49</m:t>
                                </m:r>
                              </m:oMath>
                            </m:oMathPara>
                          </a14:m>
                          <a:endParaRPr lang="en-US" sz="22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22337501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FB43DBED-DFE5-F032-E0AB-24681611C96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38336471"/>
                  </p:ext>
                </p:extLst>
              </p:nvPr>
            </p:nvGraphicFramePr>
            <p:xfrm>
              <a:off x="806824" y="4854585"/>
              <a:ext cx="10287000" cy="85420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43000">
                      <a:extLst>
                        <a:ext uri="{9D8B030D-6E8A-4147-A177-3AD203B41FA5}">
                          <a16:colId xmlns:a16="http://schemas.microsoft.com/office/drawing/2014/main" val="2911087360"/>
                        </a:ext>
                      </a:extLst>
                    </a:gridCol>
                    <a:gridCol w="1143000">
                      <a:extLst>
                        <a:ext uri="{9D8B030D-6E8A-4147-A177-3AD203B41FA5}">
                          <a16:colId xmlns:a16="http://schemas.microsoft.com/office/drawing/2014/main" val="1992275910"/>
                        </a:ext>
                      </a:extLst>
                    </a:gridCol>
                    <a:gridCol w="1143000">
                      <a:extLst>
                        <a:ext uri="{9D8B030D-6E8A-4147-A177-3AD203B41FA5}">
                          <a16:colId xmlns:a16="http://schemas.microsoft.com/office/drawing/2014/main" val="3547856055"/>
                        </a:ext>
                      </a:extLst>
                    </a:gridCol>
                    <a:gridCol w="1143000">
                      <a:extLst>
                        <a:ext uri="{9D8B030D-6E8A-4147-A177-3AD203B41FA5}">
                          <a16:colId xmlns:a16="http://schemas.microsoft.com/office/drawing/2014/main" val="4262906848"/>
                        </a:ext>
                      </a:extLst>
                    </a:gridCol>
                    <a:gridCol w="1143000">
                      <a:extLst>
                        <a:ext uri="{9D8B030D-6E8A-4147-A177-3AD203B41FA5}">
                          <a16:colId xmlns:a16="http://schemas.microsoft.com/office/drawing/2014/main" val="1749859451"/>
                        </a:ext>
                      </a:extLst>
                    </a:gridCol>
                    <a:gridCol w="1143000">
                      <a:extLst>
                        <a:ext uri="{9D8B030D-6E8A-4147-A177-3AD203B41FA5}">
                          <a16:colId xmlns:a16="http://schemas.microsoft.com/office/drawing/2014/main" val="2717959573"/>
                        </a:ext>
                      </a:extLst>
                    </a:gridCol>
                    <a:gridCol w="1143000">
                      <a:extLst>
                        <a:ext uri="{9D8B030D-6E8A-4147-A177-3AD203B41FA5}">
                          <a16:colId xmlns:a16="http://schemas.microsoft.com/office/drawing/2014/main" val="3256282027"/>
                        </a:ext>
                      </a:extLst>
                    </a:gridCol>
                    <a:gridCol w="1143000">
                      <a:extLst>
                        <a:ext uri="{9D8B030D-6E8A-4147-A177-3AD203B41FA5}">
                          <a16:colId xmlns:a16="http://schemas.microsoft.com/office/drawing/2014/main" val="3574873382"/>
                        </a:ext>
                      </a:extLst>
                    </a:gridCol>
                    <a:gridCol w="1143000">
                      <a:extLst>
                        <a:ext uri="{9D8B030D-6E8A-4147-A177-3AD203B41FA5}">
                          <a16:colId xmlns:a16="http://schemas.microsoft.com/office/drawing/2014/main" val="1250844458"/>
                        </a:ext>
                      </a:extLst>
                    </a:gridCol>
                  </a:tblGrid>
                  <a:tr h="426720">
                    <a:tc>
                      <a:txBody>
                        <a:bodyPr/>
                        <a:lstStyle/>
                        <a:p>
                          <a:endParaRPr lang="en-US" sz="220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1070" t="-1429" r="-703209" b="-10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0000" t="-1429" r="-599468" b="-10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1604" t="-1429" r="-502674" b="-10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99468" t="-1429" r="-400000" b="-10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02139" t="-1429" r="-302139" b="-10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98936" t="-1429" r="-200532" b="-10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702674" t="-1429" r="-101604" b="-10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798404" t="-1429" r="-1064" b="-1042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51773198"/>
                      </a:ext>
                    </a:extLst>
                  </a:tr>
                  <a:tr h="42748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32" t="-100000" r="-798936" b="-28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1070" t="-100000" r="-703209" b="-28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0000" t="-100000" r="-599468" b="-28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1604" t="-100000" r="-502674" b="-28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99468" t="-100000" r="-400000" b="-28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02139" t="-100000" r="-302139" b="-28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98936" t="-100000" r="-200532" b="-28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702674" t="-100000" r="-101604" b="-28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798404" t="-100000" r="-1064" b="-281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22337501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67830084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5CBF54-0198-04C3-1CB3-DEA59EB3C1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34760-10F2-D5C0-89C5-3D71360F2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Question We’re (still) Considering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1A236BE-2ED1-3909-F2E4-68623106E09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/>
                  <a:t>For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=365</m:t>
                    </m:r>
                  </m:oMath>
                </a14:m>
                <a:r>
                  <a:rPr lang="en-US"/>
                  <a:t> bins, what is the maximum number of balls you can throw before you get a 50% chance of event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/>
                  <a:t>, i.e. </a:t>
                </a:r>
                <a:r>
                  <a:rPr lang="en-US">
                    <a:solidFill>
                      <a:schemeClr val="accent2"/>
                    </a:solidFill>
                  </a:rPr>
                  <a:t>there is at least one collision</a:t>
                </a:r>
                <a:r>
                  <a:rPr lang="en-US"/>
                  <a:t>?</a:t>
                </a:r>
              </a:p>
              <a:p>
                <a:endParaRPr lang="en-US"/>
              </a:p>
              <a:p>
                <a:r>
                  <a:rPr lang="en-US"/>
                  <a:t>The union bound provides a bound on the probability of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</m:oMath>
                </a14:m>
                <a:r>
                  <a:rPr lang="en-US"/>
                  <a:t>.</a:t>
                </a:r>
              </a:p>
              <a:p>
                <a:endParaRPr lang="en-US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730</m:t>
                          </m:r>
                        </m:den>
                      </m:f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1A236BE-2ED1-3909-F2E4-68623106E09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96" t="-5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D7260531-E922-0F96-E507-03CD5F84444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93955996"/>
                  </p:ext>
                </p:extLst>
              </p:nvPr>
            </p:nvGraphicFramePr>
            <p:xfrm>
              <a:off x="989892" y="4868032"/>
              <a:ext cx="10212216" cy="87547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43789">
                      <a:extLst>
                        <a:ext uri="{9D8B030D-6E8A-4147-A177-3AD203B41FA5}">
                          <a16:colId xmlns:a16="http://schemas.microsoft.com/office/drawing/2014/main" val="2911087360"/>
                        </a:ext>
                      </a:extLst>
                    </a:gridCol>
                    <a:gridCol w="1109265">
                      <a:extLst>
                        <a:ext uri="{9D8B030D-6E8A-4147-A177-3AD203B41FA5}">
                          <a16:colId xmlns:a16="http://schemas.microsoft.com/office/drawing/2014/main" val="1992275910"/>
                        </a:ext>
                      </a:extLst>
                    </a:gridCol>
                    <a:gridCol w="1276527">
                      <a:extLst>
                        <a:ext uri="{9D8B030D-6E8A-4147-A177-3AD203B41FA5}">
                          <a16:colId xmlns:a16="http://schemas.microsoft.com/office/drawing/2014/main" val="3547856055"/>
                        </a:ext>
                      </a:extLst>
                    </a:gridCol>
                    <a:gridCol w="1276527">
                      <a:extLst>
                        <a:ext uri="{9D8B030D-6E8A-4147-A177-3AD203B41FA5}">
                          <a16:colId xmlns:a16="http://schemas.microsoft.com/office/drawing/2014/main" val="4262906848"/>
                        </a:ext>
                      </a:extLst>
                    </a:gridCol>
                    <a:gridCol w="1276527">
                      <a:extLst>
                        <a:ext uri="{9D8B030D-6E8A-4147-A177-3AD203B41FA5}">
                          <a16:colId xmlns:a16="http://schemas.microsoft.com/office/drawing/2014/main" val="1749859451"/>
                        </a:ext>
                      </a:extLst>
                    </a:gridCol>
                    <a:gridCol w="1276527">
                      <a:extLst>
                        <a:ext uri="{9D8B030D-6E8A-4147-A177-3AD203B41FA5}">
                          <a16:colId xmlns:a16="http://schemas.microsoft.com/office/drawing/2014/main" val="2717959573"/>
                        </a:ext>
                      </a:extLst>
                    </a:gridCol>
                    <a:gridCol w="1276527">
                      <a:extLst>
                        <a:ext uri="{9D8B030D-6E8A-4147-A177-3AD203B41FA5}">
                          <a16:colId xmlns:a16="http://schemas.microsoft.com/office/drawing/2014/main" val="3256282027"/>
                        </a:ext>
                      </a:extLst>
                    </a:gridCol>
                    <a:gridCol w="1276527">
                      <a:extLst>
                        <a:ext uri="{9D8B030D-6E8A-4147-A177-3AD203B41FA5}">
                          <a16:colId xmlns:a16="http://schemas.microsoft.com/office/drawing/2014/main" val="357487338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 sz="220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2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𝒎</m:t>
                                </m:r>
                                <m:r>
                                  <a:rPr lang="en-US" sz="22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2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lang="en-US" sz="22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37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2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𝒎</m:t>
                                </m:r>
                                <m:r>
                                  <a:rPr lang="en-US" sz="22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2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en-US" sz="22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37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2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𝒎</m:t>
                                </m:r>
                                <m:r>
                                  <a:rPr lang="en-US" sz="22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2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𝟓</m:t>
                                </m:r>
                              </m:oMath>
                            </m:oMathPara>
                          </a14:m>
                          <a:endParaRPr lang="en-US" sz="22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37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2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𝒎</m:t>
                                </m:r>
                                <m:r>
                                  <a:rPr lang="en-US" sz="22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2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𝟏𝟗</m:t>
                                </m:r>
                              </m:oMath>
                            </m:oMathPara>
                          </a14:m>
                          <a:endParaRPr lang="en-US" sz="22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37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2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𝒎</m:t>
                                </m:r>
                                <m:r>
                                  <a:rPr lang="en-US" sz="22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2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𝟐𝟎</m:t>
                                </m:r>
                              </m:oMath>
                            </m:oMathPara>
                          </a14:m>
                          <a:endParaRPr lang="en-US" sz="22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37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2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𝒎</m:t>
                                </m:r>
                                <m:r>
                                  <a:rPr lang="en-US" sz="22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2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𝟐𝟑</m:t>
                                </m:r>
                              </m:oMath>
                            </m:oMathPara>
                          </a14:m>
                          <a:endParaRPr lang="en-US" sz="22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37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2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𝒎</m:t>
                                </m:r>
                                <m:r>
                                  <a:rPr lang="en-US" sz="22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2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𝟓𝟎</m:t>
                                </m:r>
                              </m:oMath>
                            </m:oMathPara>
                          </a14:m>
                          <a:endParaRPr lang="en-US" sz="22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517731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220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</m:d>
                            </m:oMath>
                          </a14:m>
                          <a:r>
                            <a:rPr lang="en-US" sz="2200"/>
                            <a:t> is </a:t>
                          </a:r>
                          <a14:m>
                            <m:oMath xmlns:m="http://schemas.openxmlformats.org/officeDocument/2006/math"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</m:oMath>
                          </a14:m>
                          <a:r>
                            <a:rPr lang="en-US" sz="2200" baseline="0"/>
                            <a:t> </a:t>
                          </a:r>
                          <a:endParaRPr lang="en-US" sz="220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0.0</m:t>
                                </m:r>
                              </m:oMath>
                            </m:oMathPara>
                          </a14:m>
                          <a:endParaRPr lang="en-US" sz="22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0.0014</m:t>
                                </m:r>
                              </m:oMath>
                            </m:oMathPara>
                          </a14:m>
                          <a:endParaRPr lang="en-US" sz="22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0.034</m:t>
                                </m:r>
                              </m:oMath>
                            </m:oMathPara>
                          </a14:m>
                          <a:endParaRPr lang="en-US" sz="22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0.49</m:t>
                                </m:r>
                              </m:oMath>
                            </m:oMathPara>
                          </a14:m>
                          <a:endParaRPr lang="en-US" sz="22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0.55</m:t>
                                </m:r>
                              </m:oMath>
                            </m:oMathPara>
                          </a14:m>
                          <a:endParaRPr lang="en-US" sz="22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0.72</m:t>
                                </m:r>
                              </m:oMath>
                            </m:oMathPara>
                          </a14:m>
                          <a:endParaRPr lang="en-US" sz="22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3.42</m:t>
                                </m:r>
                              </m:oMath>
                            </m:oMathPara>
                          </a14:m>
                          <a:endParaRPr lang="en-US" sz="22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22337501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D7260531-E922-0F96-E507-03CD5F84444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93955996"/>
                  </p:ext>
                </p:extLst>
              </p:nvPr>
            </p:nvGraphicFramePr>
            <p:xfrm>
              <a:off x="989892" y="4868032"/>
              <a:ext cx="10212216" cy="87547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43789">
                      <a:extLst>
                        <a:ext uri="{9D8B030D-6E8A-4147-A177-3AD203B41FA5}">
                          <a16:colId xmlns:a16="http://schemas.microsoft.com/office/drawing/2014/main" val="2911087360"/>
                        </a:ext>
                      </a:extLst>
                    </a:gridCol>
                    <a:gridCol w="1109265">
                      <a:extLst>
                        <a:ext uri="{9D8B030D-6E8A-4147-A177-3AD203B41FA5}">
                          <a16:colId xmlns:a16="http://schemas.microsoft.com/office/drawing/2014/main" val="1992275910"/>
                        </a:ext>
                      </a:extLst>
                    </a:gridCol>
                    <a:gridCol w="1276527">
                      <a:extLst>
                        <a:ext uri="{9D8B030D-6E8A-4147-A177-3AD203B41FA5}">
                          <a16:colId xmlns:a16="http://schemas.microsoft.com/office/drawing/2014/main" val="3547856055"/>
                        </a:ext>
                      </a:extLst>
                    </a:gridCol>
                    <a:gridCol w="1276527">
                      <a:extLst>
                        <a:ext uri="{9D8B030D-6E8A-4147-A177-3AD203B41FA5}">
                          <a16:colId xmlns:a16="http://schemas.microsoft.com/office/drawing/2014/main" val="4262906848"/>
                        </a:ext>
                      </a:extLst>
                    </a:gridCol>
                    <a:gridCol w="1276527">
                      <a:extLst>
                        <a:ext uri="{9D8B030D-6E8A-4147-A177-3AD203B41FA5}">
                          <a16:colId xmlns:a16="http://schemas.microsoft.com/office/drawing/2014/main" val="1749859451"/>
                        </a:ext>
                      </a:extLst>
                    </a:gridCol>
                    <a:gridCol w="1276527">
                      <a:extLst>
                        <a:ext uri="{9D8B030D-6E8A-4147-A177-3AD203B41FA5}">
                          <a16:colId xmlns:a16="http://schemas.microsoft.com/office/drawing/2014/main" val="2717959573"/>
                        </a:ext>
                      </a:extLst>
                    </a:gridCol>
                    <a:gridCol w="1276527">
                      <a:extLst>
                        <a:ext uri="{9D8B030D-6E8A-4147-A177-3AD203B41FA5}">
                          <a16:colId xmlns:a16="http://schemas.microsoft.com/office/drawing/2014/main" val="3256282027"/>
                        </a:ext>
                      </a:extLst>
                    </a:gridCol>
                    <a:gridCol w="1276527">
                      <a:extLst>
                        <a:ext uri="{9D8B030D-6E8A-4147-A177-3AD203B41FA5}">
                          <a16:colId xmlns:a16="http://schemas.microsoft.com/office/drawing/2014/main" val="3574873382"/>
                        </a:ext>
                      </a:extLst>
                    </a:gridCol>
                  </a:tblGrid>
                  <a:tr h="426720">
                    <a:tc>
                      <a:txBody>
                        <a:bodyPr/>
                        <a:lstStyle/>
                        <a:p>
                          <a:endParaRPr lang="en-US" sz="220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30769" t="-1408" r="-691758" b="-1323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0000" t="-1408" r="-499524" b="-1323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1435" t="-1408" r="-401914" b="-1323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99524" t="-1408" r="-300000" b="-1323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01914" t="-1408" r="-201435" b="-1323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99048" t="-1408" r="-100476" b="-1323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702392" t="-1408" r="-957" b="-13239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51773198"/>
                      </a:ext>
                    </a:extLst>
                  </a:tr>
                  <a:tr h="4487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22" t="-97297" r="-608017" b="-2702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30769" t="-97297" r="-691758" b="-2702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0000" t="-97297" r="-499524" b="-2702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1435" t="-97297" r="-401914" b="-2702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99524" t="-97297" r="-300000" b="-2702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01914" t="-97297" r="-201435" b="-2702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99048" t="-97297" r="-100476" b="-2702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702392" t="-97297" r="-957" b="-2702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2233750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BA86ECA9-0562-39CE-3DE0-5D3892EA04F0}"/>
              </a:ext>
            </a:extLst>
          </p:cNvPr>
          <p:cNvSpPr txBox="1"/>
          <p:nvPr/>
        </p:nvSpPr>
        <p:spPr>
          <a:xfrm>
            <a:off x="8982636" y="2967335"/>
            <a:ext cx="28104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Probability got too high, this many balls or more </a:t>
            </a:r>
            <a:r>
              <a:rPr lang="en-US" b="1"/>
              <a:t>may be </a:t>
            </a:r>
            <a:r>
              <a:rPr lang="en-US"/>
              <a:t>dangerous.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3AC8F33-9597-1540-0C54-9A73B4E39619}"/>
              </a:ext>
            </a:extLst>
          </p:cNvPr>
          <p:cNvCxnSpPr/>
          <p:nvPr/>
        </p:nvCxnSpPr>
        <p:spPr>
          <a:xfrm flipH="1">
            <a:off x="8041341" y="3872753"/>
            <a:ext cx="968188" cy="8202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6CC26CE-2879-99FF-0CDE-8C11ECF3CEDA}"/>
              </a:ext>
            </a:extLst>
          </p:cNvPr>
          <p:cNvSpPr txBox="1"/>
          <p:nvPr/>
        </p:nvSpPr>
        <p:spPr>
          <a:xfrm>
            <a:off x="784413" y="5934670"/>
            <a:ext cx="40161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Guaranteed</a:t>
            </a:r>
            <a:r>
              <a:rPr lang="en-US"/>
              <a:t> to be safe, i.e. probability of a collision is </a:t>
            </a:r>
            <a:r>
              <a:rPr lang="en-US" b="1"/>
              <a:t>guaranteed</a:t>
            </a:r>
            <a:r>
              <a:rPr lang="en-US"/>
              <a:t> to be below our 50% target. 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EB39ED0-E7EB-1D91-2B98-E6DC112BD30A}"/>
              </a:ext>
            </a:extLst>
          </p:cNvPr>
          <p:cNvCxnSpPr/>
          <p:nvPr/>
        </p:nvCxnSpPr>
        <p:spPr>
          <a:xfrm flipV="1">
            <a:off x="4679576" y="5849471"/>
            <a:ext cx="591671" cy="4572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462905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83B0A9-8CA9-AD19-E846-078F9F9F8D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C9498-74C4-1999-91E5-37D02447B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Exact, Union Bound, What’s Coming Next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88E4FA7-281E-D8B0-3B8B-99E5F52AA08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/>
                  <a:t>For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=365</m:t>
                    </m:r>
                  </m:oMath>
                </a14:m>
                <a:r>
                  <a:rPr lang="en-US"/>
                  <a:t> bins, what is the maximum number of balls you can throw before you get a 50% chance of event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/>
                  <a:t>, i.e. </a:t>
                </a:r>
                <a:r>
                  <a:rPr lang="en-US">
                    <a:solidFill>
                      <a:schemeClr val="accent2"/>
                    </a:solidFill>
                  </a:rPr>
                  <a:t>there is at least one collision</a:t>
                </a:r>
                <a:r>
                  <a:rPr lang="en-US"/>
                  <a:t>?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/>
                  <a:t>Exact answer from guess-and-check 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en-US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acc>
                      </m:e>
                    </m:d>
                  </m:oMath>
                </a14:m>
                <a:r>
                  <a:rPr lang="en-US"/>
                  <a:t> (no closed form solution): 22.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/>
                  <a:t>Union bound gives conservative bound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floor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</m:e>
                    </m:d>
                  </m:oMath>
                </a14:m>
                <a:r>
                  <a:rPr lang="en-US"/>
                  <a:t>, e.g.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floor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365</m:t>
                            </m:r>
                          </m:e>
                        </m:ra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=19</m:t>
                    </m:r>
                  </m:oMath>
                </a14:m>
                <a:r>
                  <a:rPr lang="en-US"/>
                  <a:t>.</a:t>
                </a:r>
              </a:p>
              <a:p>
                <a:endParaRPr lang="en-US"/>
              </a:p>
              <a:p>
                <a:r>
                  <a:rPr lang="en-US"/>
                  <a:t>If we go on a wild </a:t>
                </a:r>
                <a:r>
                  <a:rPr lang="en-US" err="1"/>
                  <a:t>algebra</a:t>
                </a:r>
                <a:r>
                  <a:rPr lang="en-US"/>
                  <a:t> journey using techniques that are out of scope for our class, we can give a formula for the minimum number of balls you can throw and guarantee a greater than 50% chance of collision.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/>
                  <a:t>Spoiler: It’s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1.177</m:t>
                    </m:r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rad>
                  </m:oMath>
                </a14:m>
                <a:r>
                  <a:rPr lang="en-US"/>
                  <a:t>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88E4FA7-281E-D8B0-3B8B-99E5F52AA0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96" t="-541" r="-1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9460706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1F6341-6018-AC4E-C72C-D3E1993CEA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E38D8-052E-8A94-F189-AC28E69CCF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Computing Desired 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7750737-B873-8AFC-B062-5A21C9E9896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/>
                  <a:t>First, we’ll take the log (any base) of the function to turn it into a sum.</a:t>
                </a:r>
              </a:p>
              <a:p>
                <a:endParaRPr lang="en-US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US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×…×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/>
              </a:p>
              <a:p>
                <a:endParaRPr lang="en-US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i="1">
                                          <a:solidFill>
                                            <a:schemeClr val="accent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solidFill>
                                            <a:schemeClr val="accent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</m:acc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+…+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/>
              </a:p>
              <a:p>
                <a:endParaRPr lang="en-US"/>
              </a:p>
              <a:p>
                <a:endParaRPr lang="en-US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7750737-B873-8AFC-B062-5A21C9E989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96" t="-5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1296476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2DFB82-9273-BBB4-7E3C-0525B178F6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041426-2357-8DFF-4E09-FFC6CD44E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Computing Desired 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E824BAA-008C-2DD1-E51E-00F60D24428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/>
                  <a:t>First, we’ll take the log (any base) of the function to turn it into a sum.</a:t>
                </a:r>
              </a:p>
              <a:p>
                <a:endParaRPr lang="en-US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US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×…×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/>
              </a:p>
              <a:p>
                <a:endParaRPr lang="en-US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i="1">
                                          <a:solidFill>
                                            <a:schemeClr val="accent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solidFill>
                                            <a:schemeClr val="accent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</m:acc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+…+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/>
              </a:p>
              <a:p>
                <a:endParaRPr lang="en-US"/>
              </a:p>
              <a:p>
                <a:r>
                  <a:rPr lang="en-US"/>
                  <a:t>Then, let’s make use of a handy fact: For small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/>
                  <a:t>, we have that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  <m:r>
                      <m:rPr>
                        <m:nor/>
                      </m:rPr>
                      <a:rPr lang="en-US"/>
                      <m:t>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/>
                  <a:t>Example: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1−0.001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=−0.0010005</m:t>
                        </m:r>
                      </m:e>
                    </m:func>
                    <m:r>
                      <m:rPr>
                        <m:nor/>
                      </m:rPr>
                      <a:rPr lang="en-US"/>
                      <m:t>⪅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−0.001</m:t>
                    </m:r>
                  </m:oMath>
                </a14:m>
                <a:endParaRPr lang="en-US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/>
                  <a:t>Desmos link: </a:t>
                </a:r>
                <a:r>
                  <a:rPr lang="en-US">
                    <a:hlinkClick r:id="rId2"/>
                  </a:rPr>
                  <a:t>https://www.desmos.com/calculator/6pkjgu70ln</a:t>
                </a:r>
                <a:endParaRPr lang="en-US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/>
                  <a:t>Let’s take a side detour into why this is the case.</a:t>
                </a:r>
              </a:p>
              <a:p>
                <a:endParaRPr lang="en-US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E824BAA-008C-2DD1-E51E-00F60D24428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796" t="-541" b="-86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0F8537E-4037-B482-A310-648F06D08210}"/>
              </a:ext>
            </a:extLst>
          </p:cNvPr>
          <p:cNvCxnSpPr>
            <a:cxnSpLocks/>
          </p:cNvCxnSpPr>
          <p:nvPr/>
        </p:nvCxnSpPr>
        <p:spPr>
          <a:xfrm flipH="1">
            <a:off x="9937376" y="4733365"/>
            <a:ext cx="477136" cy="105337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AC2DB58-A864-1C43-7F13-500CEF993191}"/>
              </a:ext>
            </a:extLst>
          </p:cNvPr>
          <p:cNvSpPr txBox="1"/>
          <p:nvPr/>
        </p:nvSpPr>
        <p:spPr>
          <a:xfrm>
            <a:off x="9219729" y="5862935"/>
            <a:ext cx="23895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I’m using this symbol to mean “just barely less than” .</a:t>
            </a:r>
          </a:p>
        </p:txBody>
      </p:sp>
    </p:spTree>
    <p:extLst>
      <p:ext uri="{BB962C8B-B14F-4D97-AF65-F5344CB8AC3E}">
        <p14:creationId xmlns:p14="http://schemas.microsoft.com/office/powerpoint/2010/main" val="185368113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074922-EFE4-9CF3-03B9-F5D5D2969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Justifying the Approximation: ln(1-x) and -x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968C268-2E1F-3DD7-A141-C54E0B969B1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b="0"/>
                  <a:t>Reminder, a Taylor series for a function f is given by:</a:t>
                </a:r>
              </a:p>
              <a:p>
                <a:endParaRPr lang="en-US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′′</m:t>
                              </m:r>
                            </m:sup>
                          </m:s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2!</m:t>
                          </m:r>
                        </m:den>
                      </m:f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′′′</m:t>
                              </m:r>
                            </m:sup>
                          </m:s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3!</m:t>
                          </m:r>
                        </m:den>
                      </m:f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+…</m:t>
                      </m:r>
                    </m:oMath>
                  </m:oMathPara>
                </a14:m>
                <a:endParaRPr lang="en-US"/>
              </a:p>
              <a:p>
                <a:endParaRPr lang="en-US"/>
              </a:p>
              <a:p>
                <a:r>
                  <a:rPr lang="en-US"/>
                  <a:t>If we apply this procedure to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</m:oMath>
                </a14:m>
                <a:r>
                  <a:rPr lang="en-US"/>
                  <a:t>, we get:</a:t>
                </a:r>
              </a:p>
              <a:p>
                <a:endParaRPr lang="en-US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≈0−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−…</m:t>
                      </m:r>
                    </m:oMath>
                  </m:oMathPara>
                </a14:m>
                <a:endParaRPr lang="en-US"/>
              </a:p>
              <a:p>
                <a:endParaRPr lang="en-US"/>
              </a:p>
              <a:p>
                <a:r>
                  <a:rPr lang="en-US"/>
                  <a:t>If we truncate the Taylor series after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/>
                  <a:t>, we have that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  <m:r>
                      <m:rPr>
                        <m:nor/>
                      </m:rPr>
                      <a:rPr lang="en-US"/>
                      <m:t>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/>
                  <a:t>Error is less than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+…</m:t>
                    </m:r>
                  </m:oMath>
                </a14:m>
                <a:r>
                  <a:rPr lang="en-US"/>
                  <a:t> . Example: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100</m:t>
                        </m:r>
                      </m:den>
                    </m:f>
                  </m:oMath>
                </a14:m>
                <a:r>
                  <a:rPr lang="en-US"/>
                  <a:t>, error is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20000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3000000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+…</m:t>
                    </m:r>
                  </m:oMath>
                </a14:m>
                <a:endParaRPr lang="en-US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968C268-2E1F-3DD7-A141-C54E0B969B1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96" t="-541" b="-74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111EF10-7E58-41D9-9E17-94E9B65AD949}"/>
              </a:ext>
            </a:extLst>
          </p:cNvPr>
          <p:cNvCxnSpPr>
            <a:cxnSpLocks/>
          </p:cNvCxnSpPr>
          <p:nvPr/>
        </p:nvCxnSpPr>
        <p:spPr>
          <a:xfrm flipH="1">
            <a:off x="9870141" y="4693024"/>
            <a:ext cx="416859" cy="5782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4BD6AED-F329-5FF0-BB75-2C4AA1F1C235}"/>
              </a:ext>
            </a:extLst>
          </p:cNvPr>
          <p:cNvSpPr txBox="1"/>
          <p:nvPr/>
        </p:nvSpPr>
        <p:spPr>
          <a:xfrm>
            <a:off x="9708776" y="3671047"/>
            <a:ext cx="23895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I’m using this symbol to mean “just barely less than” .</a:t>
            </a:r>
          </a:p>
        </p:txBody>
      </p:sp>
    </p:spTree>
    <p:extLst>
      <p:ext uri="{BB962C8B-B14F-4D97-AF65-F5344CB8AC3E}">
        <p14:creationId xmlns:p14="http://schemas.microsoft.com/office/powerpoint/2010/main" val="2289879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D31305-B9EB-DCEC-4567-4D231305F8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6FAB5F-C5EA-6DC8-90A2-4128681DF6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Computing Desired 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B4B4A81-AB67-8107-0429-477E67F56BA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/>
                  <a:t>First, we’ll take the log (any base) of the function to turn it into a sum.</a:t>
                </a:r>
              </a:p>
              <a:p>
                <a:endParaRPr lang="en-US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US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×…×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/>
              </a:p>
              <a:p>
                <a:endParaRPr lang="en-US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i="1">
                                          <a:solidFill>
                                            <a:schemeClr val="accent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solidFill>
                                            <a:schemeClr val="accent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</m:acc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+…+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/>
              </a:p>
              <a:p>
                <a:endParaRPr lang="en-US"/>
              </a:p>
              <a:p>
                <a:r>
                  <a:rPr lang="en-US"/>
                  <a:t>Then, let’s make use of a handy fact: For small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/>
                  <a:t>, we have that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  <m:r>
                      <m:rPr>
                        <m:nor/>
                      </m:rPr>
                      <a:rPr lang="en-US"/>
                      <m:t>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/>
              </a:p>
              <a:p>
                <a:endParaRPr lang="en-US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i="1">
                                          <a:solidFill>
                                            <a:schemeClr val="accent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solidFill>
                                            <a:schemeClr val="accent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</m:acc>
                                </m:e>
                              </m:d>
                            </m:e>
                          </m:d>
                        </m:e>
                      </m:func>
                      <m:r>
                        <m:rPr>
                          <m:nor/>
                        </m:rPr>
                        <a:rPr lang="en-US"/>
                        <m:t>⪅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−…−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B4B4A81-AB67-8107-0429-477E67F56BA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96" t="-541" b="-4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84540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62DBFA-BDB5-B607-C9D1-5676B69DC9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C8836A-52BA-53BF-2DC0-5BD431949F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Computing Desired 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E2B068B-6C39-D428-37F3-A466418A9E8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3657" y="533400"/>
                <a:ext cx="11488745" cy="1037528"/>
              </a:xfr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i="1">
                                          <a:solidFill>
                                            <a:schemeClr val="accent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solidFill>
                                            <a:schemeClr val="accent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</m:acc>
                                </m:e>
                              </m:d>
                            </m:e>
                          </m:d>
                        </m:e>
                      </m:func>
                      <m:r>
                        <m:rPr>
                          <m:nor/>
                        </m:rPr>
                        <a:rPr lang="en-US"/>
                        <m:t>⪅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−…−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E2B068B-6C39-D428-37F3-A466418A9E8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3657" y="533400"/>
                <a:ext cx="11488745" cy="1037528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D89A37F-4813-A10F-B6F6-FE2FDBC67D05}"/>
                  </a:ext>
                </a:extLst>
              </p:cNvPr>
              <p:cNvSpPr txBox="1"/>
              <p:nvPr/>
            </p:nvSpPr>
            <p:spPr>
              <a:xfrm>
                <a:off x="4668093" y="1524000"/>
                <a:ext cx="1556645" cy="10375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nary>
                    </m:oMath>
                  </m:oMathPara>
                </a14:m>
                <a:endParaRPr lang="en-US" sz="240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D89A37F-4813-A10F-B6F6-FE2FDBC67D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8093" y="1524000"/>
                <a:ext cx="1556645" cy="103752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F3614F9-36FF-7E12-36B9-F3E5A66507BC}"/>
                  </a:ext>
                </a:extLst>
              </p:cNvPr>
              <p:cNvSpPr txBox="1"/>
              <p:nvPr/>
            </p:nvSpPr>
            <p:spPr>
              <a:xfrm>
                <a:off x="4652853" y="2572136"/>
                <a:ext cx="2479653" cy="6516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40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F3614F9-36FF-7E12-36B9-F3E5A66507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2853" y="2572136"/>
                <a:ext cx="2479653" cy="651635"/>
              </a:xfrm>
              <a:prstGeom prst="rect">
                <a:avLst/>
              </a:prstGeom>
              <a:blipFill>
                <a:blip r:embed="rId4"/>
                <a:stretch>
                  <a:fillRect b="-93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A425CCF-B7E8-1697-B8FC-9D0767B3DAE4}"/>
                  </a:ext>
                </a:extLst>
              </p:cNvPr>
              <p:cNvSpPr txBox="1"/>
              <p:nvPr/>
            </p:nvSpPr>
            <p:spPr>
              <a:xfrm>
                <a:off x="4652853" y="3410302"/>
                <a:ext cx="1975862" cy="6516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en-US" sz="240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A425CCF-B7E8-1697-B8FC-9D0767B3DA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2853" y="3410302"/>
                <a:ext cx="1975862" cy="651635"/>
              </a:xfrm>
              <a:prstGeom prst="rect">
                <a:avLst/>
              </a:prstGeom>
              <a:blipFill>
                <a:blip r:embed="rId5"/>
                <a:stretch>
                  <a:fillRect b="-93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2D2CC162-9382-1F2D-B693-3827A7BF2AC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3656" y="5134672"/>
                <a:ext cx="11488745" cy="1037528"/>
              </a:xfrm>
              <a:prstGeom prst="rect">
                <a:avLst/>
              </a:prstGeom>
            </p:spPr>
            <p:txBody>
              <a:bodyPr>
                <a:noAutofit/>
              </a:bodyPr>
              <a:lstStyle>
                <a:lvl1pPr marL="0" indent="0" algn="l" defTabSz="914377" rtl="0" eaLnBrk="1" latinLnBrk="0" hangingPunct="1">
                  <a:lnSpc>
                    <a:spcPct val="11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b="0" i="0" kern="1200">
                    <a:solidFill>
                      <a:schemeClr val="tx1"/>
                    </a:solidFill>
                    <a:latin typeface="Inter Light" panose="02000403000000020004" pitchFamily="2" charset="0"/>
                    <a:ea typeface="Inter Light" panose="02000403000000020004" pitchFamily="2" charset="0"/>
                    <a:cs typeface="Inter Light" panose="02000403000000020004" pitchFamily="2" charset="0"/>
                  </a:defRPr>
                </a:lvl1pPr>
                <a:lvl2pPr marL="685783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SzPct val="100000"/>
                  <a:buFont typeface="Courier New" panose="02070309020205020404" pitchFamily="49" charset="0"/>
                  <a:buChar char="o"/>
                  <a:defRPr sz="2400" b="0" i="0" kern="1200">
                    <a:solidFill>
                      <a:schemeClr val="tx1"/>
                    </a:solidFill>
                    <a:latin typeface="Inter Light" panose="02000403000000020004" pitchFamily="2" charset="0"/>
                    <a:ea typeface="Inter Light" panose="02000403000000020004" pitchFamily="2" charset="0"/>
                    <a:cs typeface="Inter Light" panose="02000403000000020004" pitchFamily="2" charset="0"/>
                  </a:defRPr>
                </a:lvl2pPr>
                <a:lvl3pPr marL="1142971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ingdings" pitchFamily="2" charset="2"/>
                  <a:buChar char="§"/>
                  <a:defRPr sz="2400" b="0" i="0" kern="1200">
                    <a:solidFill>
                      <a:schemeClr val="tx1"/>
                    </a:solidFill>
                    <a:latin typeface="Inter Light" panose="02000403000000020004" pitchFamily="2" charset="0"/>
                    <a:ea typeface="Inter Light" panose="02000403000000020004" pitchFamily="2" charset="0"/>
                    <a:cs typeface="Inter Light" panose="02000403000000020004" pitchFamily="2" charset="0"/>
                  </a:defRPr>
                </a:lvl3pPr>
                <a:lvl4pPr marL="1600160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b="0" i="0" kern="1200">
                    <a:solidFill>
                      <a:schemeClr val="tx1"/>
                    </a:solidFill>
                    <a:latin typeface="Inter Light" panose="02000403000000020004" pitchFamily="2" charset="0"/>
                    <a:ea typeface="Inter Light" panose="02000403000000020004" pitchFamily="2" charset="0"/>
                    <a:cs typeface="Inter Light" panose="02000403000000020004" pitchFamily="2" charset="0"/>
                  </a:defRPr>
                </a:lvl4pPr>
                <a:lvl5pPr marL="2057349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b="0" i="0" kern="1200">
                    <a:solidFill>
                      <a:schemeClr val="tx1"/>
                    </a:solidFill>
                    <a:latin typeface="Inter Light" panose="02000403000000020004" pitchFamily="2" charset="0"/>
                    <a:ea typeface="Inter Light" panose="02000403000000020004" pitchFamily="2" charset="0"/>
                    <a:cs typeface="Inter Light" panose="02000403000000020004" pitchFamily="2" charset="0"/>
                  </a:defRPr>
                </a:lvl5pPr>
                <a:lvl6pPr marL="2514537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726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914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103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/>
                  <a:t>Our approximation at the top used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/>
                  <a:t>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endParaRPr lang="en-US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/>
                  <a:t>Error is small as long as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n</m:t>
                        </m:r>
                      </m:den>
                    </m:f>
                    <m:r>
                      <a:rPr lang="en-US" b="0" i="0" smtClean="0">
                        <a:latin typeface="Cambria Math" panose="02040503050406030204" pitchFamily="18" charset="0"/>
                      </a:rPr>
                      <m:t>,…,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r>
                  <a:rPr lang="en-US"/>
                  <a:t> are small enough.</a:t>
                </a:r>
              </a:p>
            </p:txBody>
          </p:sp>
        </mc:Choice>
        <mc:Fallback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2D2CC162-9382-1F2D-B693-3827A7BF2A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56" y="5134672"/>
                <a:ext cx="11488745" cy="1037528"/>
              </a:xfrm>
              <a:prstGeom prst="rect">
                <a:avLst/>
              </a:prstGeom>
              <a:blipFill>
                <a:blip r:embed="rId6"/>
                <a:stretch>
                  <a:fillRect l="-796" b="-368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39390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56D15C-5767-406D-7411-E44AB97FA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Collisions and Balls and Bins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49C58D4-0266-6077-8B3F-81485112411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/>
                  <a:t>We can model the birthday paradox (a.k.a. collisions problem) as Balls and Bins.</a:t>
                </a:r>
              </a:p>
              <a:p>
                <a:endParaRPr lang="en-US"/>
              </a:p>
              <a:p>
                <a:endParaRPr lang="en-US"/>
              </a:p>
              <a:p>
                <a:r>
                  <a:rPr lang="en-US"/>
                  <a:t>For example, suppose we have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=6</m:t>
                    </m:r>
                  </m:oMath>
                </a14:m>
                <a:r>
                  <a:rPr lang="en-US"/>
                  <a:t> bins and throw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r>
                  <a:rPr lang="en-US"/>
                  <a:t> balls.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/>
                  <a:t>One possible outcome is given below.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/>
                  <a:t>We see that balls 1, 3, and 5 have “collided”.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/>
              </a:p>
              <a:p>
                <a:endParaRPr lang="en-US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49C58D4-0266-6077-8B3F-81485112411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96" t="-5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01C41EA5-CC5B-42D9-D512-CA8A72861D8D}"/>
              </a:ext>
            </a:extLst>
          </p:cNvPr>
          <p:cNvSpPr/>
          <p:nvPr/>
        </p:nvSpPr>
        <p:spPr>
          <a:xfrm>
            <a:off x="2882987" y="5055476"/>
            <a:ext cx="990600" cy="91667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EBCABA9-B927-577F-A9AF-31339F069882}"/>
              </a:ext>
            </a:extLst>
          </p:cNvPr>
          <p:cNvSpPr/>
          <p:nvPr/>
        </p:nvSpPr>
        <p:spPr>
          <a:xfrm>
            <a:off x="3873587" y="5055477"/>
            <a:ext cx="990600" cy="91667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B298D16-FA67-33F3-877C-21DEA57E27D4}"/>
              </a:ext>
            </a:extLst>
          </p:cNvPr>
          <p:cNvSpPr/>
          <p:nvPr/>
        </p:nvSpPr>
        <p:spPr>
          <a:xfrm>
            <a:off x="4368887" y="5663436"/>
            <a:ext cx="306440" cy="306440"/>
          </a:xfrm>
          <a:prstGeom prst="ellipse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/>
              <a:t>4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C227109-9F01-671C-7836-9A7CEDC994DE}"/>
              </a:ext>
            </a:extLst>
          </p:cNvPr>
          <p:cNvSpPr/>
          <p:nvPr/>
        </p:nvSpPr>
        <p:spPr>
          <a:xfrm>
            <a:off x="4864187" y="5055476"/>
            <a:ext cx="990600" cy="91667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66AF077-FDC7-2AFA-3D97-D7AA862EA85D}"/>
              </a:ext>
            </a:extLst>
          </p:cNvPr>
          <p:cNvSpPr/>
          <p:nvPr/>
        </p:nvSpPr>
        <p:spPr>
          <a:xfrm>
            <a:off x="5359487" y="5663436"/>
            <a:ext cx="306440" cy="306440"/>
          </a:xfrm>
          <a:prstGeom prst="ellipse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/>
              <a:t>2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C78EE13-D32B-CBC9-C43F-CA09729F3EB3}"/>
              </a:ext>
            </a:extLst>
          </p:cNvPr>
          <p:cNvSpPr/>
          <p:nvPr/>
        </p:nvSpPr>
        <p:spPr>
          <a:xfrm>
            <a:off x="5854787" y="5055477"/>
            <a:ext cx="990600" cy="91667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B6A00C6-EA26-0D14-4C62-5F1C83808C7B}"/>
              </a:ext>
            </a:extLst>
          </p:cNvPr>
          <p:cNvSpPr/>
          <p:nvPr/>
        </p:nvSpPr>
        <p:spPr>
          <a:xfrm>
            <a:off x="6845387" y="5055476"/>
            <a:ext cx="990600" cy="91667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A76AA36-E8EE-81E5-E2DB-C6D849523137}"/>
              </a:ext>
            </a:extLst>
          </p:cNvPr>
          <p:cNvSpPr/>
          <p:nvPr/>
        </p:nvSpPr>
        <p:spPr>
          <a:xfrm>
            <a:off x="7376327" y="5655282"/>
            <a:ext cx="306440" cy="306440"/>
          </a:xfrm>
          <a:prstGeom prst="ellipse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/>
              <a:t>1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AC39C5D-A2C9-000C-34DA-1E259B59C111}"/>
              </a:ext>
            </a:extLst>
          </p:cNvPr>
          <p:cNvSpPr/>
          <p:nvPr/>
        </p:nvSpPr>
        <p:spPr>
          <a:xfrm>
            <a:off x="7835987" y="5055477"/>
            <a:ext cx="990600" cy="91667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7D64988-359D-2FFB-C165-BEC556FC24E7}"/>
              </a:ext>
            </a:extLst>
          </p:cNvPr>
          <p:cNvSpPr/>
          <p:nvPr/>
        </p:nvSpPr>
        <p:spPr>
          <a:xfrm>
            <a:off x="7069887" y="5648866"/>
            <a:ext cx="306440" cy="306440"/>
          </a:xfrm>
          <a:prstGeom prst="ellipse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/>
              <a:t>3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4507B41-2F36-CB08-84F0-FB69064013C3}"/>
              </a:ext>
            </a:extLst>
          </p:cNvPr>
          <p:cNvSpPr/>
          <p:nvPr/>
        </p:nvSpPr>
        <p:spPr>
          <a:xfrm>
            <a:off x="7529547" y="5376728"/>
            <a:ext cx="306440" cy="306440"/>
          </a:xfrm>
          <a:prstGeom prst="ellipse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836183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11" grpId="0" animBg="1"/>
      <p:bldP spid="13" grpId="0" animBg="1"/>
      <p:bldP spid="14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F066C6-748B-D8EA-D1B1-8E932091BB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05C20-E990-9F71-8177-CD977E75D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Our Final Result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E7BC138-8632-1DEE-10E1-864966421A0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3657" y="533400"/>
                <a:ext cx="11488745" cy="1037528"/>
              </a:xfr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i="1">
                                          <a:solidFill>
                                            <a:schemeClr val="accent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solidFill>
                                            <a:schemeClr val="accent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</m:acc>
                                </m:e>
                              </m:d>
                            </m:e>
                          </m:d>
                        </m:e>
                      </m:func>
                      <m:r>
                        <m:rPr>
                          <m:nor/>
                        </m:rPr>
                        <a:rPr lang="en-US"/>
                        <m:t>⪅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E7BC138-8632-1DEE-10E1-864966421A0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3657" y="533400"/>
                <a:ext cx="11488745" cy="1037528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22B42BC-687B-2CF2-4844-133657F2674A}"/>
              </a:ext>
            </a:extLst>
          </p:cNvPr>
          <p:cNvSpPr txBox="1">
            <a:spLocks/>
          </p:cNvSpPr>
          <p:nvPr/>
        </p:nvSpPr>
        <p:spPr>
          <a:xfrm>
            <a:off x="214680" y="2001507"/>
            <a:ext cx="11488745" cy="10375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377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Inter Light" panose="02000403000000020004" pitchFamily="2" charset="0"/>
                <a:ea typeface="Inter Light" panose="02000403000000020004" pitchFamily="2" charset="0"/>
                <a:cs typeface="Inter Light" panose="02000403000000020004" pitchFamily="2" charset="0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SzPct val="100000"/>
              <a:buFont typeface="Courier New" panose="02070309020205020404" pitchFamily="49" charset="0"/>
              <a:buChar char="o"/>
              <a:defRPr sz="2400" b="0" i="0" kern="1200">
                <a:solidFill>
                  <a:schemeClr val="tx1"/>
                </a:solidFill>
                <a:latin typeface="Inter Light" panose="02000403000000020004" pitchFamily="2" charset="0"/>
                <a:ea typeface="Inter Light" panose="02000403000000020004" pitchFamily="2" charset="0"/>
                <a:cs typeface="Inter Light" panose="02000403000000020004" pitchFamily="2" charset="0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2400" b="0" i="0" kern="1200">
                <a:solidFill>
                  <a:schemeClr val="tx1"/>
                </a:solidFill>
                <a:latin typeface="Inter Light" panose="02000403000000020004" pitchFamily="2" charset="0"/>
                <a:ea typeface="Inter Light" panose="02000403000000020004" pitchFamily="2" charset="0"/>
                <a:cs typeface="Inter Light" panose="02000403000000020004" pitchFamily="2" charset="0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Inter Light" panose="02000403000000020004" pitchFamily="2" charset="0"/>
                <a:ea typeface="Inter Light" panose="02000403000000020004" pitchFamily="2" charset="0"/>
                <a:cs typeface="Inter Light" panose="02000403000000020004" pitchFamily="2" charset="0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Inter Light" panose="02000403000000020004" pitchFamily="2" charset="0"/>
                <a:ea typeface="Inter Light" panose="02000403000000020004" pitchFamily="2" charset="0"/>
                <a:cs typeface="Inter Light" panose="02000403000000020004" pitchFamily="2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After our journey, we have the upper bound above for the logarithm of the probability of no collision.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By exponentiating both sides, we end up with: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4FD1E7F-78F4-1696-E1A1-0B729F1801D0}"/>
                  </a:ext>
                </a:extLst>
              </p:cNvPr>
              <p:cNvSpPr txBox="1"/>
              <p:nvPr/>
            </p:nvSpPr>
            <p:spPr>
              <a:xfrm>
                <a:off x="2886400" y="3612481"/>
                <a:ext cx="6145304" cy="6818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US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acc>
                        </m:e>
                      </m:d>
                      <m:r>
                        <m:rPr>
                          <m:nor/>
                        </m:rPr>
                        <a:rPr lang="en-US" sz="2400" b="0" i="0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/>
                        <m:t>⪅</m:t>
                      </m:r>
                      <m:r>
                        <m:rPr>
                          <m:nor/>
                        </m:rPr>
                        <a:rPr lang="en-US" sz="2400" b="0" i="0" smtClean="0"/>
                        <m:t> 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 </m:t>
                          </m:r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sz="240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4FD1E7F-78F4-1696-E1A1-0B729F1801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6400" y="3612481"/>
                <a:ext cx="6145304" cy="68185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4410240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0931A3-3CB4-2124-66D7-704A51C503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F05CF4-7340-211C-5094-0C9E4EFA42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Checking the Tightness of This Upper Bound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18E934-7934-3EA0-7DB1-D3A983277E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657" y="533400"/>
            <a:ext cx="11945943" cy="5638732"/>
          </a:xfrm>
        </p:spPr>
        <p:txBody>
          <a:bodyPr/>
          <a:lstStyle/>
          <a:p>
            <a:r>
              <a:rPr lang="en-US" b="0"/>
              <a:t>Our exact formula for the probability of no collision is:</a:t>
            </a:r>
          </a:p>
          <a:p>
            <a:endParaRPr lang="en-US" i="1">
              <a:latin typeface="Cambria Math" panose="02040503050406030204" pitchFamily="18" charset="0"/>
            </a:endParaRPr>
          </a:p>
          <a:p>
            <a:endParaRPr lang="en-US" b="0" i="1">
              <a:latin typeface="Cambria Math" panose="02040503050406030204" pitchFamily="18" charset="0"/>
            </a:endParaRPr>
          </a:p>
          <a:p>
            <a:endParaRPr lang="en-US" b="0" i="1">
              <a:latin typeface="Cambria Math" panose="02040503050406030204" pitchFamily="18" charset="0"/>
            </a:endParaRPr>
          </a:p>
          <a:p>
            <a:r>
              <a:rPr lang="en-US" b="0"/>
              <a:t>And the bound we just painstakingly calculated is: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Let’s check to see how close we really are!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D35D6CA-248F-609B-2276-36163C3CC195}"/>
                  </a:ext>
                </a:extLst>
              </p:cNvPr>
              <p:cNvSpPr txBox="1"/>
              <p:nvPr/>
            </p:nvSpPr>
            <p:spPr>
              <a:xfrm>
                <a:off x="3023348" y="1216926"/>
                <a:ext cx="6145304" cy="7940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US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acc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×…×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240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D35D6CA-248F-609B-2276-36163C3CC1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3348" y="1216926"/>
                <a:ext cx="6145304" cy="794064"/>
              </a:xfrm>
              <a:prstGeom prst="rect">
                <a:avLst/>
              </a:prstGeom>
              <a:blipFill>
                <a:blip r:embed="rId2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BE77557-06FB-2CF1-3BF4-EDEAB02D5845}"/>
                  </a:ext>
                </a:extLst>
              </p:cNvPr>
              <p:cNvSpPr txBox="1"/>
              <p:nvPr/>
            </p:nvSpPr>
            <p:spPr>
              <a:xfrm>
                <a:off x="2993976" y="3429000"/>
                <a:ext cx="6145304" cy="6818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US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acc>
                        </m:e>
                      </m:d>
                      <m:r>
                        <m:rPr>
                          <m:nor/>
                        </m:rPr>
                        <a:rPr lang="en-US" sz="2400" b="0" i="0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/>
                        <m:t>⪅</m:t>
                      </m:r>
                      <m:r>
                        <m:rPr>
                          <m:nor/>
                        </m:rPr>
                        <a:rPr lang="en-US" sz="2400" b="0" i="0" smtClean="0"/>
                        <m:t> 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 </m:t>
                          </m:r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sz="240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BE77557-06FB-2CF1-3BF4-EDEAB02D58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3976" y="3429000"/>
                <a:ext cx="6145304" cy="68185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6672137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F7939A-910F-41F1-187B-9BEA329CDA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ED5611-2A62-B290-0079-FF03DB47BE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Checking the Tightness of This Upper Bound (n = 365)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FF2463-16D4-99DE-3477-389526904C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657" y="533400"/>
            <a:ext cx="11945943" cy="5638732"/>
          </a:xfrm>
        </p:spPr>
        <p:txBody>
          <a:bodyPr/>
          <a:lstStyle/>
          <a:p>
            <a:r>
              <a:rPr lang="en-US" b="0"/>
              <a:t>Our exact formula for the probability of no collision is:</a:t>
            </a:r>
          </a:p>
          <a:p>
            <a:endParaRPr lang="en-US" i="1">
              <a:latin typeface="Cambria Math" panose="02040503050406030204" pitchFamily="18" charset="0"/>
            </a:endParaRPr>
          </a:p>
          <a:p>
            <a:endParaRPr lang="en-US" b="0" i="1">
              <a:latin typeface="Cambria Math" panose="02040503050406030204" pitchFamily="18" charset="0"/>
            </a:endParaRPr>
          </a:p>
          <a:p>
            <a:endParaRPr lang="en-US" b="0" i="1">
              <a:latin typeface="Cambria Math" panose="02040503050406030204" pitchFamily="18" charset="0"/>
            </a:endParaRPr>
          </a:p>
          <a:p>
            <a:r>
              <a:rPr lang="en-US" b="0"/>
              <a:t>And the bound we just painstakingly calculated is: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182A331-349C-CF1F-30FB-1D9A66362A6E}"/>
                  </a:ext>
                </a:extLst>
              </p:cNvPr>
              <p:cNvSpPr txBox="1"/>
              <p:nvPr/>
            </p:nvSpPr>
            <p:spPr>
              <a:xfrm>
                <a:off x="2794747" y="1187136"/>
                <a:ext cx="6927477" cy="7940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US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acc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365</m:t>
                              </m:r>
                            </m:den>
                          </m:f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365</m:t>
                              </m:r>
                            </m:den>
                          </m:f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×…×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365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240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182A331-349C-CF1F-30FB-1D9A66362A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4747" y="1187136"/>
                <a:ext cx="6927477" cy="794064"/>
              </a:xfrm>
              <a:prstGeom prst="rect">
                <a:avLst/>
              </a:prstGeom>
              <a:blipFill>
                <a:blip r:embed="rId2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49D09D1-399A-E3C1-A31E-FFAE3EE3D0D0}"/>
                  </a:ext>
                </a:extLst>
              </p:cNvPr>
              <p:cNvSpPr txBox="1"/>
              <p:nvPr/>
            </p:nvSpPr>
            <p:spPr>
              <a:xfrm>
                <a:off x="2993976" y="3429000"/>
                <a:ext cx="6145304" cy="6565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US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acc>
                        </m:e>
                      </m:d>
                      <m:r>
                        <m:rPr>
                          <m:nor/>
                        </m:rPr>
                        <a:rPr lang="en-US" sz="2400" b="0" i="0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/>
                        <m:t>⪅</m:t>
                      </m:r>
                      <m:r>
                        <m:rPr>
                          <m:nor/>
                        </m:rPr>
                        <a:rPr lang="en-US" sz="2400" b="0" i="0" smtClean="0"/>
                        <m:t> 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 </m:t>
                          </m:r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730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sz="240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49D09D1-399A-E3C1-A31E-FFAE3EE3D0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3976" y="3429000"/>
                <a:ext cx="6145304" cy="65652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2D2D5C1F-F1DA-8753-6236-1C83864B336C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72353" y="4854585"/>
              <a:ext cx="10473798" cy="141160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23682">
                      <a:extLst>
                        <a:ext uri="{9D8B030D-6E8A-4147-A177-3AD203B41FA5}">
                          <a16:colId xmlns:a16="http://schemas.microsoft.com/office/drawing/2014/main" val="2911087360"/>
                        </a:ext>
                      </a:extLst>
                    </a:gridCol>
                    <a:gridCol w="1092050">
                      <a:extLst>
                        <a:ext uri="{9D8B030D-6E8A-4147-A177-3AD203B41FA5}">
                          <a16:colId xmlns:a16="http://schemas.microsoft.com/office/drawing/2014/main" val="1992275910"/>
                        </a:ext>
                      </a:extLst>
                    </a:gridCol>
                    <a:gridCol w="1157866">
                      <a:extLst>
                        <a:ext uri="{9D8B030D-6E8A-4147-A177-3AD203B41FA5}">
                          <a16:colId xmlns:a16="http://schemas.microsoft.com/office/drawing/2014/main" val="3547856055"/>
                        </a:ext>
                      </a:extLst>
                    </a:gridCol>
                    <a:gridCol w="1157866">
                      <a:extLst>
                        <a:ext uri="{9D8B030D-6E8A-4147-A177-3AD203B41FA5}">
                          <a16:colId xmlns:a16="http://schemas.microsoft.com/office/drawing/2014/main" val="4262906848"/>
                        </a:ext>
                      </a:extLst>
                    </a:gridCol>
                    <a:gridCol w="1157866">
                      <a:extLst>
                        <a:ext uri="{9D8B030D-6E8A-4147-A177-3AD203B41FA5}">
                          <a16:colId xmlns:a16="http://schemas.microsoft.com/office/drawing/2014/main" val="1749859451"/>
                        </a:ext>
                      </a:extLst>
                    </a:gridCol>
                    <a:gridCol w="1210870">
                      <a:extLst>
                        <a:ext uri="{9D8B030D-6E8A-4147-A177-3AD203B41FA5}">
                          <a16:colId xmlns:a16="http://schemas.microsoft.com/office/drawing/2014/main" val="2717959573"/>
                        </a:ext>
                      </a:extLst>
                    </a:gridCol>
                    <a:gridCol w="1157866">
                      <a:extLst>
                        <a:ext uri="{9D8B030D-6E8A-4147-A177-3AD203B41FA5}">
                          <a16:colId xmlns:a16="http://schemas.microsoft.com/office/drawing/2014/main" val="3256282027"/>
                        </a:ext>
                      </a:extLst>
                    </a:gridCol>
                    <a:gridCol w="1157866">
                      <a:extLst>
                        <a:ext uri="{9D8B030D-6E8A-4147-A177-3AD203B41FA5}">
                          <a16:colId xmlns:a16="http://schemas.microsoft.com/office/drawing/2014/main" val="3574873382"/>
                        </a:ext>
                      </a:extLst>
                    </a:gridCol>
                    <a:gridCol w="1157866">
                      <a:extLst>
                        <a:ext uri="{9D8B030D-6E8A-4147-A177-3AD203B41FA5}">
                          <a16:colId xmlns:a16="http://schemas.microsoft.com/office/drawing/2014/main" val="125084445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 sz="220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2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𝒎</m:t>
                                </m:r>
                                <m:r>
                                  <a:rPr lang="en-US" sz="22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2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lang="en-US" sz="22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37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2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𝒎</m:t>
                                </m:r>
                                <m:r>
                                  <a:rPr lang="en-US" sz="22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2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en-US" sz="22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37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2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𝒎</m:t>
                                </m:r>
                                <m:r>
                                  <a:rPr lang="en-US" sz="22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2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𝟓</m:t>
                                </m:r>
                              </m:oMath>
                            </m:oMathPara>
                          </a14:m>
                          <a:endParaRPr lang="en-US" sz="22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37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2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𝒎</m:t>
                                </m:r>
                                <m:r>
                                  <a:rPr lang="en-US" sz="22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2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𝟏𝟎</m:t>
                                </m:r>
                              </m:oMath>
                            </m:oMathPara>
                          </a14:m>
                          <a:endParaRPr lang="en-US" sz="22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37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2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𝒎</m:t>
                                </m:r>
                                <m:r>
                                  <a:rPr lang="en-US" sz="22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2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𝟐𝟎</m:t>
                                </m:r>
                              </m:oMath>
                            </m:oMathPara>
                          </a14:m>
                          <a:endParaRPr lang="en-US" sz="22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37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2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𝒎</m:t>
                                </m:r>
                                <m:r>
                                  <a:rPr lang="en-US" sz="22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2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𝟐𝟏</m:t>
                                </m:r>
                              </m:oMath>
                            </m:oMathPara>
                          </a14:m>
                          <a:endParaRPr lang="en-US" sz="22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37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2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𝒎</m:t>
                                </m:r>
                                <m:r>
                                  <a:rPr lang="en-US" sz="22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2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𝟐𝟐</m:t>
                                </m:r>
                              </m:oMath>
                            </m:oMathPara>
                          </a14:m>
                          <a:endParaRPr lang="en-US" sz="22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37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2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𝒎</m:t>
                                </m:r>
                                <m:r>
                                  <a:rPr lang="en-US" sz="22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2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𝟐𝟑</m:t>
                                </m:r>
                              </m:oMath>
                            </m:oMathPara>
                          </a14:m>
                          <a:endParaRPr lang="en-US" sz="22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517731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20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US" sz="2200" i="1">
                                            <a:solidFill>
                                              <a:schemeClr val="accent3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200" i="1">
                                            <a:solidFill>
                                              <a:schemeClr val="accent3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</m:e>
                                    </m:acc>
                                  </m:e>
                                </m:d>
                              </m:oMath>
                            </m:oMathPara>
                          </a14:m>
                          <a:endParaRPr lang="en-US" sz="220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1.0000</m:t>
                                </m:r>
                              </m:oMath>
                            </m:oMathPara>
                          </a14:m>
                          <a:endParaRPr lang="en-US" sz="22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1.0000</m:t>
                                </m:r>
                              </m:oMath>
                            </m:oMathPara>
                          </a14:m>
                          <a:endParaRPr lang="en-US" sz="22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0.9729</m:t>
                                </m:r>
                              </m:oMath>
                            </m:oMathPara>
                          </a14:m>
                          <a:endParaRPr lang="en-US" sz="22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37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0.8831</m:t>
                                </m:r>
                              </m:oMath>
                            </m:oMathPara>
                          </a14:m>
                          <a:endParaRPr lang="en-US" sz="22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0.5886</m:t>
                                </m:r>
                              </m:oMath>
                            </m:oMathPara>
                          </a14:m>
                          <a:endParaRPr lang="en-US" sz="22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0.5563</m:t>
                                </m:r>
                              </m:oMath>
                            </m:oMathPara>
                          </a14:m>
                          <a:endParaRPr lang="en-US" sz="22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0.5243</m:t>
                                </m:r>
                              </m:oMath>
                            </m:oMathPara>
                          </a14:m>
                          <a:endParaRPr lang="en-US" sz="22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0.4927</m:t>
                                </m:r>
                              </m:oMath>
                            </m:oMathPara>
                          </a14:m>
                          <a:endParaRPr lang="en-US" sz="22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223375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− </m:t>
                                    </m:r>
                                    <m:f>
                                      <m:fPr>
                                        <m:ctrlP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  <m:d>
                                          <m:dPr>
                                            <m:ctrlPr>
                                              <a:rPr lang="en-US" sz="20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20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𝑚</m:t>
                                            </m:r>
                                            <m:r>
                                              <a:rPr lang="en-US" sz="2000" b="0" i="1" smtClean="0">
                                                <a:latin typeface="Cambria Math" panose="02040503050406030204" pitchFamily="18" charset="0"/>
                                              </a:rPr>
                                              <m:t>−1</m:t>
                                            </m:r>
                                          </m:e>
                                        </m:d>
                                      </m:num>
                                      <m:den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730</m:t>
                                        </m:r>
                                      </m:den>
                                    </m:f>
                                  </m:sup>
                                </m:sSup>
                              </m:oMath>
                            </m:oMathPara>
                          </a14:m>
                          <a:endParaRPr lang="en-US" sz="220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37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1.0000</m:t>
                                </m:r>
                              </m:oMath>
                            </m:oMathPara>
                          </a14:m>
                          <a:endParaRPr lang="en-US" sz="22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37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1.0000</m:t>
                                </m:r>
                              </m:oMath>
                            </m:oMathPara>
                          </a14:m>
                          <a:endParaRPr lang="en-US" sz="22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0.9730</m:t>
                                </m:r>
                              </m:oMath>
                            </m:oMathPara>
                          </a14:m>
                          <a:endParaRPr lang="en-US" sz="22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37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0.8840</m:t>
                                </m:r>
                              </m:oMath>
                            </m:oMathPara>
                          </a14:m>
                          <a:endParaRPr lang="en-US" sz="22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37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0.5942</m:t>
                                </m:r>
                              </m:oMath>
                            </m:oMathPara>
                          </a14:m>
                          <a:endParaRPr lang="en-US" sz="22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37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0.5625</m:t>
                                </m:r>
                              </m:oMath>
                            </m:oMathPara>
                          </a14:m>
                          <a:endParaRPr lang="en-US" sz="22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0.5311</m:t>
                                </m:r>
                              </m:oMath>
                            </m:oMathPara>
                          </a14:m>
                          <a:endParaRPr lang="en-US" sz="22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0.5000</m:t>
                                </m:r>
                              </m:oMath>
                            </m:oMathPara>
                          </a14:m>
                          <a:endParaRPr lang="en-US" sz="22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97326808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2D2D5C1F-F1DA-8753-6236-1C83864B336C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72353" y="4854585"/>
              <a:ext cx="10473798" cy="141160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23682">
                      <a:extLst>
                        <a:ext uri="{9D8B030D-6E8A-4147-A177-3AD203B41FA5}">
                          <a16:colId xmlns:a16="http://schemas.microsoft.com/office/drawing/2014/main" val="2911087360"/>
                        </a:ext>
                      </a:extLst>
                    </a:gridCol>
                    <a:gridCol w="1092050">
                      <a:extLst>
                        <a:ext uri="{9D8B030D-6E8A-4147-A177-3AD203B41FA5}">
                          <a16:colId xmlns:a16="http://schemas.microsoft.com/office/drawing/2014/main" val="1992275910"/>
                        </a:ext>
                      </a:extLst>
                    </a:gridCol>
                    <a:gridCol w="1157866">
                      <a:extLst>
                        <a:ext uri="{9D8B030D-6E8A-4147-A177-3AD203B41FA5}">
                          <a16:colId xmlns:a16="http://schemas.microsoft.com/office/drawing/2014/main" val="3547856055"/>
                        </a:ext>
                      </a:extLst>
                    </a:gridCol>
                    <a:gridCol w="1157866">
                      <a:extLst>
                        <a:ext uri="{9D8B030D-6E8A-4147-A177-3AD203B41FA5}">
                          <a16:colId xmlns:a16="http://schemas.microsoft.com/office/drawing/2014/main" val="4262906848"/>
                        </a:ext>
                      </a:extLst>
                    </a:gridCol>
                    <a:gridCol w="1157866">
                      <a:extLst>
                        <a:ext uri="{9D8B030D-6E8A-4147-A177-3AD203B41FA5}">
                          <a16:colId xmlns:a16="http://schemas.microsoft.com/office/drawing/2014/main" val="1749859451"/>
                        </a:ext>
                      </a:extLst>
                    </a:gridCol>
                    <a:gridCol w="1210870">
                      <a:extLst>
                        <a:ext uri="{9D8B030D-6E8A-4147-A177-3AD203B41FA5}">
                          <a16:colId xmlns:a16="http://schemas.microsoft.com/office/drawing/2014/main" val="2717959573"/>
                        </a:ext>
                      </a:extLst>
                    </a:gridCol>
                    <a:gridCol w="1157866">
                      <a:extLst>
                        <a:ext uri="{9D8B030D-6E8A-4147-A177-3AD203B41FA5}">
                          <a16:colId xmlns:a16="http://schemas.microsoft.com/office/drawing/2014/main" val="3256282027"/>
                        </a:ext>
                      </a:extLst>
                    </a:gridCol>
                    <a:gridCol w="1157866">
                      <a:extLst>
                        <a:ext uri="{9D8B030D-6E8A-4147-A177-3AD203B41FA5}">
                          <a16:colId xmlns:a16="http://schemas.microsoft.com/office/drawing/2014/main" val="3574873382"/>
                        </a:ext>
                      </a:extLst>
                    </a:gridCol>
                    <a:gridCol w="1157866">
                      <a:extLst>
                        <a:ext uri="{9D8B030D-6E8A-4147-A177-3AD203B41FA5}">
                          <a16:colId xmlns:a16="http://schemas.microsoft.com/office/drawing/2014/main" val="1250844458"/>
                        </a:ext>
                      </a:extLst>
                    </a:gridCol>
                  </a:tblGrid>
                  <a:tr h="426720">
                    <a:tc>
                      <a:txBody>
                        <a:bodyPr/>
                        <a:lstStyle/>
                        <a:p>
                          <a:endParaRPr lang="en-US" sz="220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12849" t="-1429" r="-749162" b="-23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0526" t="-1429" r="-605789" b="-23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00526" t="-1429" r="-505789" b="-23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400526" t="-1429" r="-405789" b="-23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477889" t="-1429" r="-287437" b="-23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605263" t="-1429" r="-201053" b="-23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705263" t="-1429" r="-101053" b="-23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805263" t="-1429" r="-1053" b="-23571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51773198"/>
                      </a:ext>
                    </a:extLst>
                  </a:tr>
                  <a:tr h="42748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498" t="-101429" r="-756219" b="-13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12849" t="-101429" r="-749162" b="-13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0526" t="-101429" r="-605789" b="-13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00526" t="-101429" r="-505789" b="-13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400526" t="-101429" r="-405789" b="-13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477889" t="-101429" r="-287437" b="-13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605263" t="-101429" r="-201053" b="-13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705263" t="-101429" r="-101053" b="-13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805263" t="-101429" r="-1053" b="-13571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22337501"/>
                      </a:ext>
                    </a:extLst>
                  </a:tr>
                  <a:tr h="55740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498" t="-153261" r="-756219" b="-32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12849" t="-153261" r="-749162" b="-32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0526" t="-153261" r="-605789" b="-32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00526" t="-153261" r="-505789" b="-32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400526" t="-153261" r="-405789" b="-32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477889" t="-153261" r="-287437" b="-32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605263" t="-153261" r="-201053" b="-32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705263" t="-153261" r="-101053" b="-32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805263" t="-153261" r="-1053" b="-326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7326808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74122385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81A295-37CB-D515-1E1E-6F69B01AC3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92F572-0E57-258F-E258-565DA51873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Checking the Tightness of This Upper Bound (n = 365)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0EC45D-F731-2019-00B9-080DB50A2A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657" y="533400"/>
            <a:ext cx="11945943" cy="5638732"/>
          </a:xfrm>
        </p:spPr>
        <p:txBody>
          <a:bodyPr/>
          <a:lstStyle/>
          <a:p>
            <a:r>
              <a:rPr lang="en-US" b="0"/>
              <a:t>Our exact formula for the probability of no collision is:</a:t>
            </a:r>
          </a:p>
          <a:p>
            <a:endParaRPr lang="en-US" i="1">
              <a:latin typeface="Cambria Math" panose="02040503050406030204" pitchFamily="18" charset="0"/>
            </a:endParaRPr>
          </a:p>
          <a:p>
            <a:endParaRPr lang="en-US" b="0" i="1">
              <a:latin typeface="Cambria Math" panose="02040503050406030204" pitchFamily="18" charset="0"/>
            </a:endParaRPr>
          </a:p>
          <a:p>
            <a:r>
              <a:rPr lang="en-US" b="0"/>
              <a:t>And the bound we just painstakingly calculated is: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BA5DE95-6A20-9ADF-81CC-E70975BFF9C4}"/>
                  </a:ext>
                </a:extLst>
              </p:cNvPr>
              <p:cNvSpPr txBox="1"/>
              <p:nvPr/>
            </p:nvSpPr>
            <p:spPr>
              <a:xfrm>
                <a:off x="2794747" y="1187136"/>
                <a:ext cx="6927477" cy="7940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US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acc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365</m:t>
                              </m:r>
                            </m:den>
                          </m:f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365</m:t>
                              </m:r>
                            </m:den>
                          </m:f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×…×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365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240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BA5DE95-6A20-9ADF-81CC-E70975BFF9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4747" y="1187136"/>
                <a:ext cx="6927477" cy="794064"/>
              </a:xfrm>
              <a:prstGeom prst="rect">
                <a:avLst/>
              </a:prstGeom>
              <a:blipFill>
                <a:blip r:embed="rId2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AED22B8-035F-D525-534B-7A3E1FD3D516}"/>
                  </a:ext>
                </a:extLst>
              </p:cNvPr>
              <p:cNvSpPr txBox="1"/>
              <p:nvPr/>
            </p:nvSpPr>
            <p:spPr>
              <a:xfrm>
                <a:off x="3023348" y="2578043"/>
                <a:ext cx="6145304" cy="6565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US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acc>
                        </m:e>
                      </m:d>
                      <m:r>
                        <m:rPr>
                          <m:nor/>
                        </m:rPr>
                        <a:rPr lang="en-US" sz="2400" b="0" i="0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/>
                        <m:t>⪅</m:t>
                      </m:r>
                      <m:r>
                        <m:rPr>
                          <m:nor/>
                        </m:rPr>
                        <a:rPr lang="en-US" sz="2400" b="0" i="0" smtClean="0"/>
                        <m:t> 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 </m:t>
                          </m:r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730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sz="240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AED22B8-035F-D525-534B-7A3E1FD3D5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3348" y="2578043"/>
                <a:ext cx="6145304" cy="65652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 descr="A graph with a red line&#10;&#10;AI-generated content may be incorrect.">
            <a:extLst>
              <a:ext uri="{FF2B5EF4-FFF2-40B4-BE49-F238E27FC236}">
                <a16:creationId xmlns:a16="http://schemas.microsoft.com/office/drawing/2014/main" id="{3CB07401-A758-5A74-3350-F975A5A9D4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432" y="3234569"/>
            <a:ext cx="11269168" cy="366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3736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D8115D-870E-A875-A5F6-7A6C782CBB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F88ABE-05F8-09E0-D181-53A429BF6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Computing Desired m for a Specific Critical Probability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1459A2C-0224-A29E-5E8D-56CF74AEA28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3657" y="533400"/>
                <a:ext cx="11945943" cy="5638732"/>
              </a:xfrm>
            </p:spPr>
            <p:txBody>
              <a:bodyPr/>
              <a:lstStyle/>
              <a:p>
                <a:r>
                  <a:rPr lang="en-US" b="0"/>
                  <a:t>We found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en-US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acc>
                      </m:e>
                    </m:d>
                    <m:r>
                      <m:rPr>
                        <m:nor/>
                      </m:rPr>
                      <a:rPr lang="en-US" b="0" i="0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/>
                      <m:t>⪅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 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sup>
                    </m:sSup>
                  </m:oMath>
                </a14:m>
                <a:r>
                  <a:rPr lang="en-US"/>
                  <a:t>.</a:t>
                </a:r>
              </a:p>
              <a:p>
                <a:endParaRPr lang="en-US"/>
              </a:p>
              <a:p>
                <a:r>
                  <a:rPr lang="en-US"/>
                  <a:t>We just used this as an upper bound for our probability.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/>
                  <a:t>But we can also use it to estimate the critical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/>
                  <a:t> that yields a 50% (or other desired) chance of having a collision.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/>
              </a:p>
              <a:p>
                <a:r>
                  <a:rPr lang="en-US"/>
                  <a:t>First, we say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en-US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acc>
                      </m:e>
                    </m:d>
                    <m:r>
                      <m:rPr>
                        <m:nor/>
                      </m:rPr>
                      <a:rPr lang="en-US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≈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 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sup>
                    </m:sSup>
                  </m:oMath>
                </a14:m>
                <a:endParaRPr lang="en-US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/>
                  <a:t>Note that the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/>
                      <m:t>⪅</m:t>
                    </m:r>
                  </m:oMath>
                </a14:m>
                <a:r>
                  <a:rPr lang="en-US"/>
                  <a:t> symbol no longer applies since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 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sup>
                    </m:sSup>
                  </m:oMath>
                </a14:m>
                <a:r>
                  <a:rPr lang="en-US"/>
                  <a:t> is smaller than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 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sup>
                    </m:sSup>
                  </m:oMath>
                </a14:m>
                <a:r>
                  <a:rPr lang="en-US"/>
                  <a:t>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/>
                  <a:t>That is, this is no longer an upper bound, but it should still be very accurate.</a:t>
                </a:r>
              </a:p>
              <a:p>
                <a:endParaRPr lang="en-US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1459A2C-0224-A29E-5E8D-56CF74AEA28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3657" y="533400"/>
                <a:ext cx="11945943" cy="5638732"/>
              </a:xfrm>
              <a:blipFill>
                <a:blip r:embed="rId2"/>
                <a:stretch>
                  <a:fillRect l="-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80529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96BFDA-A74C-44D0-9A3E-2D685F54D5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BAC07-7CE4-E4DA-F257-D88B09DC30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Computing Desired m for a Specific Critical Probability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FD1E3C7-4175-FAB2-311D-A35DB97C757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3657" y="533400"/>
                <a:ext cx="11945943" cy="5638732"/>
              </a:xfrm>
            </p:spPr>
            <p:txBody>
              <a:bodyPr/>
              <a:lstStyle/>
              <a:p>
                <a:endParaRPr lang="en-US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US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acc>
                        </m:e>
                      </m:d>
                      <m:r>
                        <m:rPr>
                          <m:nor/>
                        </m:rPr>
                        <a:rPr lang="en-US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≈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 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/>
              </a:p>
              <a:p>
                <a:r>
                  <a:rPr lang="en-US"/>
                  <a:t>Suppose we want to find the critical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/>
                  <a:t> so that the probability of a collision is 50%.There is an easy closed form solution for this equation. 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FD1E3C7-4175-FAB2-311D-A35DB97C75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3657" y="533400"/>
                <a:ext cx="11945943" cy="5638732"/>
              </a:xfrm>
              <a:blipFill>
                <a:blip r:embed="rId2"/>
                <a:stretch>
                  <a:fillRect l="-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85C66D7-1772-1A0F-F4E3-347778DE963A}"/>
                  </a:ext>
                </a:extLst>
              </p:cNvPr>
              <p:cNvSpPr txBox="1"/>
              <p:nvPr/>
            </p:nvSpPr>
            <p:spPr>
              <a:xfrm>
                <a:off x="2895600" y="2785246"/>
                <a:ext cx="6142290" cy="6818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 </m:t>
                          </m:r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85C66D7-1772-1A0F-F4E3-347778DE96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5600" y="2785246"/>
                <a:ext cx="6142290" cy="68185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F1E8D31-2A0A-E00B-3CF8-8630F80D483C}"/>
                  </a:ext>
                </a:extLst>
              </p:cNvPr>
              <p:cNvSpPr txBox="1"/>
              <p:nvPr/>
            </p:nvSpPr>
            <p:spPr>
              <a:xfrm>
                <a:off x="3352800" y="5632561"/>
                <a:ext cx="6142290" cy="5395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0.5</m:t>
                                  </m:r>
                                </m:e>
                              </m:d>
                            </m:e>
                          </m:func>
                        </m:e>
                      </m:rad>
                      <m:rad>
                        <m:radPr>
                          <m:degHide m:val="on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ra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=1.177</m:t>
                      </m:r>
                      <m:rad>
                        <m:radPr>
                          <m:degHide m:val="on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rad>
                    </m:oMath>
                  </m:oMathPara>
                </a14:m>
                <a:endParaRPr lang="en-US" sz="240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F1E8D31-2A0A-E00B-3CF8-8630F80D48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2800" y="5632561"/>
                <a:ext cx="6142290" cy="53957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8A4856B-9B9A-5D5F-675B-62A86FE292AD}"/>
                  </a:ext>
                </a:extLst>
              </p:cNvPr>
              <p:cNvSpPr txBox="1"/>
              <p:nvPr/>
            </p:nvSpPr>
            <p:spPr>
              <a:xfrm>
                <a:off x="3124200" y="3569368"/>
                <a:ext cx="6142290" cy="8334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0.5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240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8A4856B-9B9A-5D5F-675B-62A86FE292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4200" y="3569368"/>
                <a:ext cx="6142290" cy="8334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514BFB4-9999-13C5-A147-4F8FEF0B7EA8}"/>
                  </a:ext>
                </a:extLst>
              </p:cNvPr>
              <p:cNvSpPr txBox="1"/>
              <p:nvPr/>
            </p:nvSpPr>
            <p:spPr>
              <a:xfrm>
                <a:off x="3352800" y="4796135"/>
                <a:ext cx="614229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=−2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𝑛</m:t>
                      </m:r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0.5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240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514BFB4-9999-13C5-A147-4F8FEF0B7E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2800" y="4796135"/>
                <a:ext cx="6142290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17392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EF515B-433C-E128-BA86-6293D6BE79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3A10B5-247C-B667-CB97-1ADF635AF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Checking the Tightness of This Upper Bound (n = 365)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B7B3A30-0E73-AD24-7A3C-665C9AA6549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3657" y="533400"/>
                <a:ext cx="11945943" cy="5638732"/>
              </a:xfrm>
            </p:spPr>
            <p:txBody>
              <a:bodyPr/>
              <a:lstStyle/>
              <a:p>
                <a:r>
                  <a:rPr lang="en-US" b="0"/>
                  <a:t>Below is the guess and check table for our exact probability and upper bound.</a:t>
                </a:r>
              </a:p>
              <a:p>
                <a:endParaRPr lang="en-US"/>
              </a:p>
              <a:p>
                <a:endParaRPr lang="en-US" b="0"/>
              </a:p>
              <a:p>
                <a:endParaRPr lang="en-US"/>
              </a:p>
              <a:p>
                <a:endParaRPr lang="en-US" b="0"/>
              </a:p>
              <a:p>
                <a:r>
                  <a:rPr lang="en-US"/>
                  <a:t>Or we can just plug 365 into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1.177</m:t>
                    </m:r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rad>
                  </m:oMath>
                </a14:m>
                <a:r>
                  <a:rPr lang="en-US" b="0"/>
                  <a:t> and get 22.49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B7B3A30-0E73-AD24-7A3C-665C9AA6549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3657" y="533400"/>
                <a:ext cx="11945943" cy="5638732"/>
              </a:xfrm>
              <a:blipFill>
                <a:blip r:embed="rId2"/>
                <a:stretch>
                  <a:fillRect l="-765" t="-5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269A5691-6CF5-7FD9-C2B7-B6767F5A979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55255875"/>
                  </p:ext>
                </p:extLst>
              </p:nvPr>
            </p:nvGraphicFramePr>
            <p:xfrm>
              <a:off x="859101" y="1452479"/>
              <a:ext cx="10473798" cy="141160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23682">
                      <a:extLst>
                        <a:ext uri="{9D8B030D-6E8A-4147-A177-3AD203B41FA5}">
                          <a16:colId xmlns:a16="http://schemas.microsoft.com/office/drawing/2014/main" val="2911087360"/>
                        </a:ext>
                      </a:extLst>
                    </a:gridCol>
                    <a:gridCol w="1092050">
                      <a:extLst>
                        <a:ext uri="{9D8B030D-6E8A-4147-A177-3AD203B41FA5}">
                          <a16:colId xmlns:a16="http://schemas.microsoft.com/office/drawing/2014/main" val="1992275910"/>
                        </a:ext>
                      </a:extLst>
                    </a:gridCol>
                    <a:gridCol w="1157866">
                      <a:extLst>
                        <a:ext uri="{9D8B030D-6E8A-4147-A177-3AD203B41FA5}">
                          <a16:colId xmlns:a16="http://schemas.microsoft.com/office/drawing/2014/main" val="3547856055"/>
                        </a:ext>
                      </a:extLst>
                    </a:gridCol>
                    <a:gridCol w="1157866">
                      <a:extLst>
                        <a:ext uri="{9D8B030D-6E8A-4147-A177-3AD203B41FA5}">
                          <a16:colId xmlns:a16="http://schemas.microsoft.com/office/drawing/2014/main" val="4262906848"/>
                        </a:ext>
                      </a:extLst>
                    </a:gridCol>
                    <a:gridCol w="1157866">
                      <a:extLst>
                        <a:ext uri="{9D8B030D-6E8A-4147-A177-3AD203B41FA5}">
                          <a16:colId xmlns:a16="http://schemas.microsoft.com/office/drawing/2014/main" val="1749859451"/>
                        </a:ext>
                      </a:extLst>
                    </a:gridCol>
                    <a:gridCol w="1210870">
                      <a:extLst>
                        <a:ext uri="{9D8B030D-6E8A-4147-A177-3AD203B41FA5}">
                          <a16:colId xmlns:a16="http://schemas.microsoft.com/office/drawing/2014/main" val="2717959573"/>
                        </a:ext>
                      </a:extLst>
                    </a:gridCol>
                    <a:gridCol w="1157866">
                      <a:extLst>
                        <a:ext uri="{9D8B030D-6E8A-4147-A177-3AD203B41FA5}">
                          <a16:colId xmlns:a16="http://schemas.microsoft.com/office/drawing/2014/main" val="3256282027"/>
                        </a:ext>
                      </a:extLst>
                    </a:gridCol>
                    <a:gridCol w="1157866">
                      <a:extLst>
                        <a:ext uri="{9D8B030D-6E8A-4147-A177-3AD203B41FA5}">
                          <a16:colId xmlns:a16="http://schemas.microsoft.com/office/drawing/2014/main" val="3574873382"/>
                        </a:ext>
                      </a:extLst>
                    </a:gridCol>
                    <a:gridCol w="1157866">
                      <a:extLst>
                        <a:ext uri="{9D8B030D-6E8A-4147-A177-3AD203B41FA5}">
                          <a16:colId xmlns:a16="http://schemas.microsoft.com/office/drawing/2014/main" val="125084445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 sz="220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2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𝒎</m:t>
                                </m:r>
                                <m:r>
                                  <a:rPr lang="en-US" sz="22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2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lang="en-US" sz="22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37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2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𝒎</m:t>
                                </m:r>
                                <m:r>
                                  <a:rPr lang="en-US" sz="22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2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en-US" sz="22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37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2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𝒎</m:t>
                                </m:r>
                                <m:r>
                                  <a:rPr lang="en-US" sz="22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2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𝟓</m:t>
                                </m:r>
                              </m:oMath>
                            </m:oMathPara>
                          </a14:m>
                          <a:endParaRPr lang="en-US" sz="22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37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2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𝒎</m:t>
                                </m:r>
                                <m:r>
                                  <a:rPr lang="en-US" sz="22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2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𝟏𝟎</m:t>
                                </m:r>
                              </m:oMath>
                            </m:oMathPara>
                          </a14:m>
                          <a:endParaRPr lang="en-US" sz="22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37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2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𝒎</m:t>
                                </m:r>
                                <m:r>
                                  <a:rPr lang="en-US" sz="22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2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𝟐𝟎</m:t>
                                </m:r>
                              </m:oMath>
                            </m:oMathPara>
                          </a14:m>
                          <a:endParaRPr lang="en-US" sz="22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37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2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𝒎</m:t>
                                </m:r>
                                <m:r>
                                  <a:rPr lang="en-US" sz="22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2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𝟐𝟏</m:t>
                                </m:r>
                              </m:oMath>
                            </m:oMathPara>
                          </a14:m>
                          <a:endParaRPr lang="en-US" sz="22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37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2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𝒎</m:t>
                                </m:r>
                                <m:r>
                                  <a:rPr lang="en-US" sz="22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2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𝟐𝟐</m:t>
                                </m:r>
                              </m:oMath>
                            </m:oMathPara>
                          </a14:m>
                          <a:endParaRPr lang="en-US" sz="22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37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2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𝒎</m:t>
                                </m:r>
                                <m:r>
                                  <a:rPr lang="en-US" sz="22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2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𝟐𝟑</m:t>
                                </m:r>
                              </m:oMath>
                            </m:oMathPara>
                          </a14:m>
                          <a:endParaRPr lang="en-US" sz="22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517731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20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US" sz="2200" i="1">
                                            <a:solidFill>
                                              <a:schemeClr val="accent3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200" i="1">
                                            <a:solidFill>
                                              <a:schemeClr val="accent3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</m:e>
                                    </m:acc>
                                  </m:e>
                                </m:d>
                              </m:oMath>
                            </m:oMathPara>
                          </a14:m>
                          <a:endParaRPr lang="en-US" sz="220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1.0000</m:t>
                                </m:r>
                              </m:oMath>
                            </m:oMathPara>
                          </a14:m>
                          <a:endParaRPr lang="en-US" sz="22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1.0000</m:t>
                                </m:r>
                              </m:oMath>
                            </m:oMathPara>
                          </a14:m>
                          <a:endParaRPr lang="en-US" sz="22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0.9729</m:t>
                                </m:r>
                              </m:oMath>
                            </m:oMathPara>
                          </a14:m>
                          <a:endParaRPr lang="en-US" sz="22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37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0.8831</m:t>
                                </m:r>
                              </m:oMath>
                            </m:oMathPara>
                          </a14:m>
                          <a:endParaRPr lang="en-US" sz="22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0.5886</m:t>
                                </m:r>
                              </m:oMath>
                            </m:oMathPara>
                          </a14:m>
                          <a:endParaRPr lang="en-US" sz="22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0.5563</m:t>
                                </m:r>
                              </m:oMath>
                            </m:oMathPara>
                          </a14:m>
                          <a:endParaRPr lang="en-US" sz="22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0.5243</m:t>
                                </m:r>
                              </m:oMath>
                            </m:oMathPara>
                          </a14:m>
                          <a:endParaRPr lang="en-US" sz="22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0.4927</m:t>
                                </m:r>
                              </m:oMath>
                            </m:oMathPara>
                          </a14:m>
                          <a:endParaRPr lang="en-US" sz="22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223375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− </m:t>
                                    </m:r>
                                    <m:f>
                                      <m:fPr>
                                        <m:ctrlP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  <m:d>
                                          <m:dPr>
                                            <m:ctrlPr>
                                              <a:rPr lang="en-US" sz="20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20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𝑚</m:t>
                                            </m:r>
                                            <m:r>
                                              <a:rPr lang="en-US" sz="2000" b="0" i="1" smtClean="0">
                                                <a:latin typeface="Cambria Math" panose="02040503050406030204" pitchFamily="18" charset="0"/>
                                              </a:rPr>
                                              <m:t>−1</m:t>
                                            </m:r>
                                          </m:e>
                                        </m:d>
                                      </m:num>
                                      <m:den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730</m:t>
                                        </m:r>
                                      </m:den>
                                    </m:f>
                                  </m:sup>
                                </m:sSup>
                              </m:oMath>
                            </m:oMathPara>
                          </a14:m>
                          <a:endParaRPr lang="en-US" sz="220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37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1.0000</m:t>
                                </m:r>
                              </m:oMath>
                            </m:oMathPara>
                          </a14:m>
                          <a:endParaRPr lang="en-US" sz="22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37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1.0000</m:t>
                                </m:r>
                              </m:oMath>
                            </m:oMathPara>
                          </a14:m>
                          <a:endParaRPr lang="en-US" sz="22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0.9730</m:t>
                                </m:r>
                              </m:oMath>
                            </m:oMathPara>
                          </a14:m>
                          <a:endParaRPr lang="en-US" sz="22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37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0.8840</m:t>
                                </m:r>
                              </m:oMath>
                            </m:oMathPara>
                          </a14:m>
                          <a:endParaRPr lang="en-US" sz="22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37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0.5942</m:t>
                                </m:r>
                              </m:oMath>
                            </m:oMathPara>
                          </a14:m>
                          <a:endParaRPr lang="en-US" sz="22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37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0.5625</m:t>
                                </m:r>
                              </m:oMath>
                            </m:oMathPara>
                          </a14:m>
                          <a:endParaRPr lang="en-US" sz="22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0.5311</m:t>
                                </m:r>
                              </m:oMath>
                            </m:oMathPara>
                          </a14:m>
                          <a:endParaRPr lang="en-US" sz="22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0.5000</m:t>
                                </m:r>
                              </m:oMath>
                            </m:oMathPara>
                          </a14:m>
                          <a:endParaRPr lang="en-US" sz="22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97326808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269A5691-6CF5-7FD9-C2B7-B6767F5A979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55255875"/>
                  </p:ext>
                </p:extLst>
              </p:nvPr>
            </p:nvGraphicFramePr>
            <p:xfrm>
              <a:off x="859101" y="1452479"/>
              <a:ext cx="10473798" cy="141160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23682">
                      <a:extLst>
                        <a:ext uri="{9D8B030D-6E8A-4147-A177-3AD203B41FA5}">
                          <a16:colId xmlns:a16="http://schemas.microsoft.com/office/drawing/2014/main" val="2911087360"/>
                        </a:ext>
                      </a:extLst>
                    </a:gridCol>
                    <a:gridCol w="1092050">
                      <a:extLst>
                        <a:ext uri="{9D8B030D-6E8A-4147-A177-3AD203B41FA5}">
                          <a16:colId xmlns:a16="http://schemas.microsoft.com/office/drawing/2014/main" val="1992275910"/>
                        </a:ext>
                      </a:extLst>
                    </a:gridCol>
                    <a:gridCol w="1157866">
                      <a:extLst>
                        <a:ext uri="{9D8B030D-6E8A-4147-A177-3AD203B41FA5}">
                          <a16:colId xmlns:a16="http://schemas.microsoft.com/office/drawing/2014/main" val="3547856055"/>
                        </a:ext>
                      </a:extLst>
                    </a:gridCol>
                    <a:gridCol w="1157866">
                      <a:extLst>
                        <a:ext uri="{9D8B030D-6E8A-4147-A177-3AD203B41FA5}">
                          <a16:colId xmlns:a16="http://schemas.microsoft.com/office/drawing/2014/main" val="4262906848"/>
                        </a:ext>
                      </a:extLst>
                    </a:gridCol>
                    <a:gridCol w="1157866">
                      <a:extLst>
                        <a:ext uri="{9D8B030D-6E8A-4147-A177-3AD203B41FA5}">
                          <a16:colId xmlns:a16="http://schemas.microsoft.com/office/drawing/2014/main" val="1749859451"/>
                        </a:ext>
                      </a:extLst>
                    </a:gridCol>
                    <a:gridCol w="1210870">
                      <a:extLst>
                        <a:ext uri="{9D8B030D-6E8A-4147-A177-3AD203B41FA5}">
                          <a16:colId xmlns:a16="http://schemas.microsoft.com/office/drawing/2014/main" val="2717959573"/>
                        </a:ext>
                      </a:extLst>
                    </a:gridCol>
                    <a:gridCol w="1157866">
                      <a:extLst>
                        <a:ext uri="{9D8B030D-6E8A-4147-A177-3AD203B41FA5}">
                          <a16:colId xmlns:a16="http://schemas.microsoft.com/office/drawing/2014/main" val="3256282027"/>
                        </a:ext>
                      </a:extLst>
                    </a:gridCol>
                    <a:gridCol w="1157866">
                      <a:extLst>
                        <a:ext uri="{9D8B030D-6E8A-4147-A177-3AD203B41FA5}">
                          <a16:colId xmlns:a16="http://schemas.microsoft.com/office/drawing/2014/main" val="3574873382"/>
                        </a:ext>
                      </a:extLst>
                    </a:gridCol>
                    <a:gridCol w="1157866">
                      <a:extLst>
                        <a:ext uri="{9D8B030D-6E8A-4147-A177-3AD203B41FA5}">
                          <a16:colId xmlns:a16="http://schemas.microsoft.com/office/drawing/2014/main" val="1250844458"/>
                        </a:ext>
                      </a:extLst>
                    </a:gridCol>
                  </a:tblGrid>
                  <a:tr h="426720">
                    <a:tc>
                      <a:txBody>
                        <a:bodyPr/>
                        <a:lstStyle/>
                        <a:p>
                          <a:endParaRPr lang="en-US" sz="220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12849" t="-1429" r="-749721" b="-23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0526" t="-1429" r="-606316" b="-23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98953" t="-1429" r="-503141" b="-23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01053" t="-1429" r="-405789" b="-23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78392" t="-1429" r="-287437" b="-23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05789" t="-1429" r="-201053" b="-23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705789" t="-1429" r="-101053" b="-23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805789" t="-1429" r="-1053" b="-2342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51773198"/>
                      </a:ext>
                    </a:extLst>
                  </a:tr>
                  <a:tr h="42748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98" t="-101429" r="-756716" b="-13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12849" t="-101429" r="-749721" b="-13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0526" t="-101429" r="-606316" b="-13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98953" t="-101429" r="-503141" b="-13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01053" t="-101429" r="-405789" b="-13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78392" t="-101429" r="-287437" b="-13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05789" t="-101429" r="-201053" b="-13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705789" t="-101429" r="-101053" b="-13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805789" t="-101429" r="-1053" b="-1342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22337501"/>
                      </a:ext>
                    </a:extLst>
                  </a:tr>
                  <a:tr h="55740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98" t="-153261" r="-756716" b="-21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12849" t="-153261" r="-749721" b="-21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0526" t="-153261" r="-606316" b="-21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98953" t="-153261" r="-503141" b="-21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01053" t="-153261" r="-405789" b="-21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78392" t="-153261" r="-287437" b="-21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05789" t="-153261" r="-201053" b="-21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705789" t="-153261" r="-101053" b="-21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805789" t="-153261" r="-1053" b="-217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7326808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08186474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F77BB0-F6B9-BCD6-8859-296794785A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925690-B227-F23F-C0F2-D162EB0D71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Exact vs. Approximate (Other n)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FCA645-4112-38B0-B8FF-FCB493C84AB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/>
                  <a:t>We can compare the exact and approximate solution for other choices of n.</a:t>
                </a:r>
              </a:p>
              <a:p>
                <a:endParaRPr lang="en-US"/>
              </a:p>
              <a:p>
                <a:endParaRPr lang="en-US"/>
              </a:p>
              <a:p>
                <a:endParaRPr lang="en-US"/>
              </a:p>
              <a:p>
                <a:endParaRPr lang="en-US"/>
              </a:p>
              <a:p>
                <a:r>
                  <a:rPr lang="en-US"/>
                  <a:t>Our approximation is very good even for small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/>
                  <a:t>. When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/>
                  <a:t> is large, the error observed in the </a:t>
                </a:r>
                <a:r>
                  <a:rPr lang="en-US" b="1">
                    <a:solidFill>
                      <a:schemeClr val="accent4"/>
                    </a:solidFill>
                    <a:latin typeface="Inter" panose="02000503000000020004" pitchFamily="2" charset="0"/>
                    <a:ea typeface="Inter" panose="02000503000000020004" pitchFamily="2" charset="0"/>
                    <a:cs typeface="Inter" panose="02000503000000020004" pitchFamily="2" charset="0"/>
                  </a:rPr>
                  <a:t>error table</a:t>
                </a:r>
                <a:r>
                  <a:rPr lang="en-US"/>
                  <a:t> above is negligible.</a:t>
                </a:r>
              </a:p>
              <a:p>
                <a:endParaRPr lang="en-US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FCA645-4112-38B0-B8FF-FCB493C84AB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96" t="-541" r="-11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6FD2D445-A268-6DAF-3A72-2C701CBA3BE8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85800" y="1524000"/>
              <a:ext cx="10668000" cy="1488504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143000">
                      <a:extLst>
                        <a:ext uri="{9D8B030D-6E8A-4147-A177-3AD203B41FA5}">
                          <a16:colId xmlns:a16="http://schemas.microsoft.com/office/drawing/2014/main" val="1622850747"/>
                        </a:ext>
                      </a:extLst>
                    </a:gridCol>
                    <a:gridCol w="635000">
                      <a:extLst>
                        <a:ext uri="{9D8B030D-6E8A-4147-A177-3AD203B41FA5}">
                          <a16:colId xmlns:a16="http://schemas.microsoft.com/office/drawing/2014/main" val="742121294"/>
                        </a:ext>
                      </a:extLst>
                    </a:gridCol>
                    <a:gridCol w="889000">
                      <a:extLst>
                        <a:ext uri="{9D8B030D-6E8A-4147-A177-3AD203B41FA5}">
                          <a16:colId xmlns:a16="http://schemas.microsoft.com/office/drawing/2014/main" val="3942064569"/>
                        </a:ext>
                      </a:extLst>
                    </a:gridCol>
                    <a:gridCol w="889000">
                      <a:extLst>
                        <a:ext uri="{9D8B030D-6E8A-4147-A177-3AD203B41FA5}">
                          <a16:colId xmlns:a16="http://schemas.microsoft.com/office/drawing/2014/main" val="2990008327"/>
                        </a:ext>
                      </a:extLst>
                    </a:gridCol>
                    <a:gridCol w="889000">
                      <a:extLst>
                        <a:ext uri="{9D8B030D-6E8A-4147-A177-3AD203B41FA5}">
                          <a16:colId xmlns:a16="http://schemas.microsoft.com/office/drawing/2014/main" val="2793569091"/>
                        </a:ext>
                      </a:extLst>
                    </a:gridCol>
                    <a:gridCol w="889000">
                      <a:extLst>
                        <a:ext uri="{9D8B030D-6E8A-4147-A177-3AD203B41FA5}">
                          <a16:colId xmlns:a16="http://schemas.microsoft.com/office/drawing/2014/main" val="1154899357"/>
                        </a:ext>
                      </a:extLst>
                    </a:gridCol>
                    <a:gridCol w="889000">
                      <a:extLst>
                        <a:ext uri="{9D8B030D-6E8A-4147-A177-3AD203B41FA5}">
                          <a16:colId xmlns:a16="http://schemas.microsoft.com/office/drawing/2014/main" val="2172488727"/>
                        </a:ext>
                      </a:extLst>
                    </a:gridCol>
                    <a:gridCol w="889000">
                      <a:extLst>
                        <a:ext uri="{9D8B030D-6E8A-4147-A177-3AD203B41FA5}">
                          <a16:colId xmlns:a16="http://schemas.microsoft.com/office/drawing/2014/main" val="1672242523"/>
                        </a:ext>
                      </a:extLst>
                    </a:gridCol>
                    <a:gridCol w="889000">
                      <a:extLst>
                        <a:ext uri="{9D8B030D-6E8A-4147-A177-3AD203B41FA5}">
                          <a16:colId xmlns:a16="http://schemas.microsoft.com/office/drawing/2014/main" val="1573860409"/>
                        </a:ext>
                      </a:extLst>
                    </a:gridCol>
                    <a:gridCol w="889000">
                      <a:extLst>
                        <a:ext uri="{9D8B030D-6E8A-4147-A177-3AD203B41FA5}">
                          <a16:colId xmlns:a16="http://schemas.microsoft.com/office/drawing/2014/main" val="4265613495"/>
                        </a:ext>
                      </a:extLst>
                    </a:gridCol>
                    <a:gridCol w="889000">
                      <a:extLst>
                        <a:ext uri="{9D8B030D-6E8A-4147-A177-3AD203B41FA5}">
                          <a16:colId xmlns:a16="http://schemas.microsoft.com/office/drawing/2014/main" val="2068915518"/>
                        </a:ext>
                      </a:extLst>
                    </a:gridCol>
                    <a:gridCol w="889000">
                      <a:extLst>
                        <a:ext uri="{9D8B030D-6E8A-4147-A177-3AD203B41FA5}">
                          <a16:colId xmlns:a16="http://schemas.microsoft.com/office/drawing/2014/main" val="416768940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20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50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100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200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365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500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1000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  <m:sSup>
                                  <m:sSup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  <m:sup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  <m:sSup>
                                  <m:sSup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  <m:sup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  <m:sSup>
                                  <m:sSup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  <m:sup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𝟔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2632184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ad>
                                  <m:radPr>
                                    <m:degHide m:val="on"/>
                                    <m:ctrlPr>
                                      <a:rPr lang="en-US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rad>
                              </m:oMath>
                            </m:oMathPara>
                          </a14:m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3.16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4.47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7.07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14.1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19.1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22.36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31.6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100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316.22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1000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9198201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1.177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en-US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rad>
                              </m:oMath>
                            </m:oMathPara>
                          </a14:m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3.7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5.3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8.3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11.8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16.6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22.5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26.3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37.3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118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372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1177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497934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Exact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𝑜</m:t>
                                  </m:r>
                                </m:sub>
                              </m:sSub>
                            </m:oMath>
                          </a14:m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22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26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37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118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372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1177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23609447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6FD2D445-A268-6DAF-3A72-2C701CBA3BE8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85800" y="1524000"/>
              <a:ext cx="10668000" cy="1488504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143000">
                      <a:extLst>
                        <a:ext uri="{9D8B030D-6E8A-4147-A177-3AD203B41FA5}">
                          <a16:colId xmlns:a16="http://schemas.microsoft.com/office/drawing/2014/main" val="1622850747"/>
                        </a:ext>
                      </a:extLst>
                    </a:gridCol>
                    <a:gridCol w="635000">
                      <a:extLst>
                        <a:ext uri="{9D8B030D-6E8A-4147-A177-3AD203B41FA5}">
                          <a16:colId xmlns:a16="http://schemas.microsoft.com/office/drawing/2014/main" val="742121294"/>
                        </a:ext>
                      </a:extLst>
                    </a:gridCol>
                    <a:gridCol w="889000">
                      <a:extLst>
                        <a:ext uri="{9D8B030D-6E8A-4147-A177-3AD203B41FA5}">
                          <a16:colId xmlns:a16="http://schemas.microsoft.com/office/drawing/2014/main" val="3942064569"/>
                        </a:ext>
                      </a:extLst>
                    </a:gridCol>
                    <a:gridCol w="889000">
                      <a:extLst>
                        <a:ext uri="{9D8B030D-6E8A-4147-A177-3AD203B41FA5}">
                          <a16:colId xmlns:a16="http://schemas.microsoft.com/office/drawing/2014/main" val="2990008327"/>
                        </a:ext>
                      </a:extLst>
                    </a:gridCol>
                    <a:gridCol w="889000">
                      <a:extLst>
                        <a:ext uri="{9D8B030D-6E8A-4147-A177-3AD203B41FA5}">
                          <a16:colId xmlns:a16="http://schemas.microsoft.com/office/drawing/2014/main" val="2793569091"/>
                        </a:ext>
                      </a:extLst>
                    </a:gridCol>
                    <a:gridCol w="889000">
                      <a:extLst>
                        <a:ext uri="{9D8B030D-6E8A-4147-A177-3AD203B41FA5}">
                          <a16:colId xmlns:a16="http://schemas.microsoft.com/office/drawing/2014/main" val="1154899357"/>
                        </a:ext>
                      </a:extLst>
                    </a:gridCol>
                    <a:gridCol w="889000">
                      <a:extLst>
                        <a:ext uri="{9D8B030D-6E8A-4147-A177-3AD203B41FA5}">
                          <a16:colId xmlns:a16="http://schemas.microsoft.com/office/drawing/2014/main" val="2172488727"/>
                        </a:ext>
                      </a:extLst>
                    </a:gridCol>
                    <a:gridCol w="889000">
                      <a:extLst>
                        <a:ext uri="{9D8B030D-6E8A-4147-A177-3AD203B41FA5}">
                          <a16:colId xmlns:a16="http://schemas.microsoft.com/office/drawing/2014/main" val="1672242523"/>
                        </a:ext>
                      </a:extLst>
                    </a:gridCol>
                    <a:gridCol w="889000">
                      <a:extLst>
                        <a:ext uri="{9D8B030D-6E8A-4147-A177-3AD203B41FA5}">
                          <a16:colId xmlns:a16="http://schemas.microsoft.com/office/drawing/2014/main" val="1573860409"/>
                        </a:ext>
                      </a:extLst>
                    </a:gridCol>
                    <a:gridCol w="889000">
                      <a:extLst>
                        <a:ext uri="{9D8B030D-6E8A-4147-A177-3AD203B41FA5}">
                          <a16:colId xmlns:a16="http://schemas.microsoft.com/office/drawing/2014/main" val="4265613495"/>
                        </a:ext>
                      </a:extLst>
                    </a:gridCol>
                    <a:gridCol w="889000">
                      <a:extLst>
                        <a:ext uri="{9D8B030D-6E8A-4147-A177-3AD203B41FA5}">
                          <a16:colId xmlns:a16="http://schemas.microsoft.com/office/drawing/2014/main" val="2068915518"/>
                        </a:ext>
                      </a:extLst>
                    </a:gridCol>
                    <a:gridCol w="889000">
                      <a:extLst>
                        <a:ext uri="{9D8B030D-6E8A-4147-A177-3AD203B41FA5}">
                          <a16:colId xmlns:a16="http://schemas.microsoft.com/office/drawing/2014/main" val="4167689409"/>
                        </a:ext>
                      </a:extLst>
                    </a:gridCol>
                  </a:tblGrid>
                  <a:tr h="375984"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20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50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100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200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365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500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1000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900000" t="-8065" r="-202740" b="-3177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0000" t="-8065" r="-102740" b="-3177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100000" t="-8065" r="-2740" b="-31774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2632184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32" t="-109836" r="-833511" b="-2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3.16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4.47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7.07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14.1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19.1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22.36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31.6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100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316.22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1000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9198201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32" t="-209836" r="-833511" b="-1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3.7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5.3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8.3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11.8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16.6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22.5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26.3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37.3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118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372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1177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497934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32" t="-309836" r="-833511" b="-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22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26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37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118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372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1177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2360944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91096535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673FDF-1B4D-2EB6-96E6-31CC8B41DD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E29874-F094-5891-B41B-C64DF6301C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Other Critical Values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033254A-4AD9-0FD2-0BA8-9C8A42240D6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3657" y="533400"/>
                <a:ext cx="11945943" cy="5638732"/>
              </a:xfr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US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≈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 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/>
              </a:p>
              <a:p>
                <a:r>
                  <a:rPr lang="en-US"/>
                  <a:t>Suppose we instead want to find the number of balls we can throw before we have a 5% chance of collision. This is equivalent to having a 95% chance of no collision: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033254A-4AD9-0FD2-0BA8-9C8A42240D6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3657" y="533400"/>
                <a:ext cx="11945943" cy="5638732"/>
              </a:xfrm>
              <a:blipFill>
                <a:blip r:embed="rId2"/>
                <a:stretch>
                  <a:fillRect l="-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EC78425-978A-47AE-0F51-8FB225F1E658}"/>
                  </a:ext>
                </a:extLst>
              </p:cNvPr>
              <p:cNvSpPr txBox="1"/>
              <p:nvPr/>
            </p:nvSpPr>
            <p:spPr>
              <a:xfrm>
                <a:off x="2841812" y="2515389"/>
                <a:ext cx="6142290" cy="6818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 </m:t>
                          </m:r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=0.95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EC78425-978A-47AE-0F51-8FB225F1E6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1812" y="2515389"/>
                <a:ext cx="6142290" cy="68185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1BA2263-BA11-10CE-04AE-DCC2F7A9353E}"/>
                  </a:ext>
                </a:extLst>
              </p:cNvPr>
              <p:cNvSpPr txBox="1"/>
              <p:nvPr/>
            </p:nvSpPr>
            <p:spPr>
              <a:xfrm>
                <a:off x="3375212" y="5978543"/>
                <a:ext cx="6142290" cy="5395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0.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9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e>
                              </m:d>
                            </m:e>
                          </m:func>
                        </m:e>
                      </m:rad>
                      <m:rad>
                        <m:radPr>
                          <m:degHide m:val="on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ra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=0.32</m:t>
                      </m:r>
                      <m:rad>
                        <m:radPr>
                          <m:degHide m:val="on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rad>
                    </m:oMath>
                  </m:oMathPara>
                </a14:m>
                <a:endParaRPr lang="en-US" sz="240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1BA2263-BA11-10CE-04AE-DCC2F7A935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5212" y="5978543"/>
                <a:ext cx="6142290" cy="53957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11AA9DB-14CB-9B8C-FDF5-E4E6655804AE}"/>
                  </a:ext>
                </a:extLst>
              </p:cNvPr>
              <p:cNvSpPr txBox="1"/>
              <p:nvPr/>
            </p:nvSpPr>
            <p:spPr>
              <a:xfrm>
                <a:off x="3070412" y="3299511"/>
                <a:ext cx="6142290" cy="8334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0.95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240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11AA9DB-14CB-9B8C-FDF5-E4E6655804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0412" y="3299511"/>
                <a:ext cx="6142290" cy="8334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208D284-7E6C-D84D-6CB6-ADE3D46ABD23}"/>
                  </a:ext>
                </a:extLst>
              </p:cNvPr>
              <p:cNvSpPr txBox="1"/>
              <p:nvPr/>
            </p:nvSpPr>
            <p:spPr>
              <a:xfrm>
                <a:off x="3299012" y="4526278"/>
                <a:ext cx="614229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=−2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𝑛</m:t>
                      </m:r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0.95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240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208D284-7E6C-D84D-6CB6-ADE3D46ABD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9012" y="4526278"/>
                <a:ext cx="6142290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D7F8DD0-62FB-6419-1ABE-6C86923355C6}"/>
                  </a:ext>
                </a:extLst>
              </p:cNvPr>
              <p:cNvSpPr txBox="1"/>
              <p:nvPr/>
            </p:nvSpPr>
            <p:spPr>
              <a:xfrm>
                <a:off x="3375212" y="5292743"/>
                <a:ext cx="614229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=−2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𝑛</m:t>
                      </m:r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0.95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240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D7F8DD0-62FB-6419-1ABE-6C86923355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5212" y="5292743"/>
                <a:ext cx="6142290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7730656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6D5AFD-1327-A032-9245-A604BD4D1A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1135A-3CF3-299B-237B-9022DEA12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Other Critical Values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289E06F-1ADB-9E35-4EDF-74D0CFB4E35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3657" y="533400"/>
                <a:ext cx="11945943" cy="5638732"/>
              </a:xfr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US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≈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 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/>
              </a:p>
              <a:p>
                <a:r>
                  <a:rPr lang="en-US"/>
                  <a:t>Suppose we instead want to find the number of balls we can throw before we have an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/>
                  <a:t> chance of collision. This is equivalent to having a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/>
                  <a:t> chance of no collision: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289E06F-1ADB-9E35-4EDF-74D0CFB4E35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3657" y="533400"/>
                <a:ext cx="11945943" cy="5638732"/>
              </a:xfrm>
              <a:blipFill>
                <a:blip r:embed="rId2"/>
                <a:stretch>
                  <a:fillRect l="-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35D4E66-8926-1DEE-61ED-331C6F1AD549}"/>
                  </a:ext>
                </a:extLst>
              </p:cNvPr>
              <p:cNvSpPr txBox="1"/>
              <p:nvPr/>
            </p:nvSpPr>
            <p:spPr>
              <a:xfrm>
                <a:off x="2841812" y="2515389"/>
                <a:ext cx="6142290" cy="6818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 </m:t>
                          </m:r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=1−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35D4E66-8926-1DEE-61ED-331C6F1AD5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1812" y="2515389"/>
                <a:ext cx="6142290" cy="68185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C2D4B1D-9F90-49E6-2BE7-1B513251B36E}"/>
                  </a:ext>
                </a:extLst>
              </p:cNvPr>
              <p:cNvSpPr txBox="1"/>
              <p:nvPr/>
            </p:nvSpPr>
            <p:spPr>
              <a:xfrm>
                <a:off x="3375212" y="5351740"/>
                <a:ext cx="6142290" cy="11835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func>
                            <m:func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𝜖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</m:e>
                      </m:ra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×</m:t>
                      </m:r>
                      <m:rad>
                        <m:radPr>
                          <m:degHide m:val="on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rad>
                    </m:oMath>
                  </m:oMathPara>
                </a14:m>
                <a:endParaRPr lang="en-US" sz="240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C2D4B1D-9F90-49E6-2BE7-1B513251B3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5212" y="5351740"/>
                <a:ext cx="6142290" cy="118352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6A7D35B-C3F6-84E1-FC04-859E4BFAC16A}"/>
                  </a:ext>
                </a:extLst>
              </p:cNvPr>
              <p:cNvSpPr txBox="1"/>
              <p:nvPr/>
            </p:nvSpPr>
            <p:spPr>
              <a:xfrm>
                <a:off x="3070412" y="3299511"/>
                <a:ext cx="6142290" cy="8989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</m:d>
                        </m:e>
                      </m:fun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func>
                            <m:func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𝜖</m:t>
                                  </m:r>
                                </m:e>
                              </m:d>
                            </m:e>
                          </m:func>
                        </m:den>
                      </m:f>
                    </m:oMath>
                  </m:oMathPara>
                </a14:m>
                <a:endParaRPr lang="en-US" sz="240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6A7D35B-C3F6-84E1-FC04-859E4BFAC1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0412" y="3299511"/>
                <a:ext cx="6142290" cy="89896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B5B2968-FA1B-3217-55FC-D4BDBB2BF379}"/>
                  </a:ext>
                </a:extLst>
              </p:cNvPr>
              <p:cNvSpPr txBox="1"/>
              <p:nvPr/>
            </p:nvSpPr>
            <p:spPr>
              <a:xfrm>
                <a:off x="3272118" y="4342240"/>
                <a:ext cx="6142290" cy="8384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𝜖</m:t>
                                  </m:r>
                                </m:e>
                              </m:d>
                            </m:e>
                          </m:func>
                        </m:den>
                      </m:f>
                    </m:oMath>
                  </m:oMathPara>
                </a14:m>
                <a:endParaRPr lang="en-US" sz="240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B5B2968-FA1B-3217-55FC-D4BDBB2BF3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2118" y="4342240"/>
                <a:ext cx="6142290" cy="83843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340502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CC1112-46C2-C0CD-DB19-772F9DA743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7848BD-D962-AE0E-CE5E-BAD553A60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(Review) Computing the Probability of a Collision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B1BF8D-1589-0A31-5262-902D6290D80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/>
                  <a:t>We’ve already seen exactly how to compute the probability of a collision. Let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/>
                  <a:t> be the event where two (or more) of the balls land in the same bin. Let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/>
                  <a:t> be all possible ball throws (considering order).</a:t>
                </a:r>
              </a:p>
              <a:p>
                <a:endParaRPr lang="en-US"/>
              </a:p>
              <a:p>
                <a:r>
                  <a:rPr lang="en-US"/>
                  <a:t>If we have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=365</m:t>
                    </m:r>
                  </m:oMath>
                </a14:m>
                <a:r>
                  <a:rPr lang="en-US"/>
                  <a:t> balls, we have: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Ω</m:t>
                            </m:r>
                          </m:e>
                        </m:d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</m:num>
                      <m:den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365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</m:sSup>
                      </m:den>
                    </m:f>
                  </m:oMath>
                </a14:m>
                <a:endParaRPr lang="en-US"/>
              </a:p>
              <a:p>
                <a:br>
                  <a:rPr lang="en-US"/>
                </a:br>
                <a:r>
                  <a:rPr lang="en-US"/>
                  <a:t>In a previous lecture, we said it’s hard to count all of the ways to get a collision, i.e. the cardinality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</m:oMath>
                </a14:m>
                <a:r>
                  <a:rPr lang="en-US"/>
                  <a:t> is challenging to compute.</a:t>
                </a:r>
              </a:p>
              <a:p>
                <a:endParaRPr lang="en-US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B1BF8D-1589-0A31-5262-902D6290D8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796" t="-5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2047642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8D2FFC-086F-7688-9B85-D7DDAABE6F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4CE83E-7F08-FA6E-DF0F-70B9C07CDDC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Coupon Collecting: Simulation and Union Bound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3D4D70-EE11-FF04-6E9D-E245AD31850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Lecture 17, CS70 Fall 2025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6A39EE05-2E0F-48C8-F14E-8658BDC735D0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pPr marL="342900" indent="-342900"/>
                <a:r>
                  <a:rPr lang="en-US" b="1">
                    <a:solidFill>
                      <a:schemeClr val="accent3"/>
                    </a:solidFill>
                    <a:latin typeface="Inter" panose="02000503000000020004" pitchFamily="2" charset="0"/>
                    <a:ea typeface="Inter" panose="02000503000000020004" pitchFamily="2" charset="0"/>
                    <a:cs typeface="Inter" panose="02000503000000020004" pitchFamily="2" charset="0"/>
                  </a:rPr>
                  <a:t>Extra Slides Start Here</a:t>
                </a:r>
              </a:p>
              <a:p>
                <a:pPr marL="342900" indent="-342900"/>
                <a:endParaRPr lang="en-US" b="1">
                  <a:solidFill>
                    <a:schemeClr val="accent3"/>
                  </a:solidFill>
                  <a:latin typeface="Inter" panose="02000503000000020004" pitchFamily="2" charset="0"/>
                  <a:ea typeface="Inter" panose="02000503000000020004" pitchFamily="2" charset="0"/>
                  <a:cs typeface="Inter" panose="02000503000000020004" pitchFamily="2" charset="0"/>
                </a:endParaRPr>
              </a:p>
              <a:p>
                <a:pPr marL="342900" indent="-342900"/>
                <a:r>
                  <a:rPr lang="en-US" b="1">
                    <a:solidFill>
                      <a:schemeClr val="accent3"/>
                    </a:solidFill>
                    <a:latin typeface="Inter" panose="02000503000000020004" pitchFamily="2" charset="0"/>
                    <a:ea typeface="Inter" panose="02000503000000020004" pitchFamily="2" charset="0"/>
                    <a:cs typeface="Inter" panose="02000503000000020004" pitchFamily="2" charset="0"/>
                  </a:rPr>
                  <a:t>Balls and Bins: Coupon Collecting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b="1">
                    <a:solidFill>
                      <a:schemeClr val="accent3"/>
                    </a:solidFill>
                    <a:latin typeface="Inter" panose="02000503000000020004" pitchFamily="2" charset="0"/>
                    <a:ea typeface="Inter" panose="02000503000000020004" pitchFamily="2" charset="0"/>
                    <a:cs typeface="Inter" panose="02000503000000020004" pitchFamily="2" charset="0"/>
                  </a:rPr>
                  <a:t>Simulation and Union Bound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sub>
                    </m:sSub>
                    <m:r>
                      <a:rPr lang="en-US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𝑛</m:t>
                    </m:r>
                    <m:func>
                      <m:funcPr>
                        <m:ctrlP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</m:oMath>
                </a14:m>
                <a:endParaRPr lang="en-US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marL="342900" indent="-342900"/>
                <a:r>
                  <a:rPr lang="en-US">
                    <a:solidFill>
                      <a:schemeClr val="bg1">
                        <a:lumMod val="65000"/>
                      </a:schemeClr>
                    </a:solidFill>
                  </a:rPr>
                  <a:t>Balls and Bins: Load Balancing</a:t>
                </a:r>
              </a:p>
            </p:txBody>
          </p:sp>
        </mc:Choice>
        <mc:Fallback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6A39EE05-2E0F-48C8-F14E-8658BDC735D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1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0011553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05CBF3-A285-2A68-6133-BF5D00DFA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Coupon Collecting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2EA2638-ED07-7057-4089-0A324FA3833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/>
                  <a:t>In the coupon collecting problem, we imagine a contest where every            time you buy a box of cereal, there is a coupon on the box.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/>
                  <a:t> different coupons.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/>
                  <a:t>Once you collect all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/>
                  <a:t> coupons, you can redeem them all for a discount on your next cereal.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/>
              </a:p>
              <a:p>
                <a:r>
                  <a:rPr lang="en-US"/>
                  <a:t>Let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/>
                  <a:t> be the number of boxes of cereal you buy. How many boxes of cereal must we buy, i.e. how big must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/>
                  <a:t> get before we have a 50% chance of getting all of the coupons?</a:t>
                </a:r>
              </a:p>
              <a:p>
                <a:endParaRPr lang="en-US"/>
              </a:p>
              <a:p>
                <a:r>
                  <a:rPr lang="en-US"/>
                  <a:t>Let’s try a simulation: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>
                    <a:hlinkClick r:id="rId2"/>
                  </a:rPr>
                  <a:t>https://joshh.ug/cs70/coupon_collector_simulator.html</a:t>
                </a:r>
                <a:endParaRPr lang="en-US"/>
              </a:p>
              <a:p>
                <a:endParaRPr lang="en-US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2EA2638-ED07-7057-4089-0A324FA3833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796" t="-5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5790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graph of a number of balls&#10;&#10;Description automatically generated">
            <a:extLst>
              <a:ext uri="{FF2B5EF4-FFF2-40B4-BE49-F238E27FC236}">
                <a16:creationId xmlns:a16="http://schemas.microsoft.com/office/drawing/2014/main" id="{4916F6FE-CD79-8120-5A7B-0EF40F08B7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4771" y="1261768"/>
            <a:ext cx="9542457" cy="536763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3593669-8418-86E1-746D-2C29BA3FA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Simulation Visualization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FD32510-728F-D455-4C44-825A46BC1B1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/>
                  <a:t>We can visualize the results of our simulation.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/>
                  <a:t>We want to be able to compute the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/>
                  <a:t> where P crosses 50%.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FD32510-728F-D455-4C44-825A46BC1B1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796" t="-5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D4898EF1-AE8B-F31A-0AAD-623EF6928F8A}"/>
              </a:ext>
            </a:extLst>
          </p:cNvPr>
          <p:cNvSpPr txBox="1"/>
          <p:nvPr/>
        </p:nvSpPr>
        <p:spPr>
          <a:xfrm>
            <a:off x="2438400" y="5087695"/>
            <a:ext cx="320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3"/>
                </a:solidFill>
                <a:latin typeface="Inter Light" panose="02000403000000020004" pitchFamily="2" charset="0"/>
                <a:ea typeface="Inter Light" panose="02000403000000020004" pitchFamily="2" charset="0"/>
                <a:cs typeface="Inter Light" panose="02000403000000020004" pitchFamily="2" charset="0"/>
              </a:rPr>
              <a:t>P(67) ~ 50.1%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A0CD532-DB90-F3B8-B73E-A904542A3683}"/>
              </a:ext>
            </a:extLst>
          </p:cNvPr>
          <p:cNvCxnSpPr>
            <a:cxnSpLocks/>
          </p:cNvCxnSpPr>
          <p:nvPr/>
        </p:nvCxnSpPr>
        <p:spPr>
          <a:xfrm flipV="1">
            <a:off x="3810000" y="4114800"/>
            <a:ext cx="914400" cy="8382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1533EB2-96A4-2F95-039A-EA3EC0916821}"/>
                  </a:ext>
                </a:extLst>
              </p:cNvPr>
              <p:cNvSpPr txBox="1"/>
              <p:nvPr/>
            </p:nvSpPr>
            <p:spPr>
              <a:xfrm>
                <a:off x="8001000" y="2514600"/>
                <a:ext cx="2743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>
                    <a:latin typeface="Inter Light" panose="02000403000000020004" pitchFamily="2" charset="0"/>
                    <a:ea typeface="Inter Light" panose="02000403000000020004" pitchFamily="2" charset="0"/>
                    <a:cs typeface="Inter Light" panose="02000403000000020004" pitchFamily="2" charset="0"/>
                  </a:rPr>
                  <a:t>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=20</m:t>
                    </m:r>
                  </m:oMath>
                </a14:m>
                <a:r>
                  <a:rPr lang="en-US">
                    <a:latin typeface="Inter Light" panose="02000403000000020004" pitchFamily="2" charset="0"/>
                    <a:ea typeface="Inter Light" panose="02000403000000020004" pitchFamily="2" charset="0"/>
                    <a:cs typeface="Inter Light" panose="02000403000000020004" pitchFamily="2" charset="0"/>
                  </a:rPr>
                  <a:t> bins</a:t>
                </a: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1533EB2-96A4-2F95-039A-EA3EC09168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1000" y="2514600"/>
                <a:ext cx="2743200" cy="369332"/>
              </a:xfrm>
              <a:prstGeom prst="rect">
                <a:avLst/>
              </a:prstGeom>
              <a:blipFill>
                <a:blip r:embed="rId4"/>
                <a:stretch>
                  <a:fillRect l="-2000" t="-10000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EA840620-6438-1617-AA8E-1649273A0A1F}"/>
              </a:ext>
            </a:extLst>
          </p:cNvPr>
          <p:cNvSpPr txBox="1"/>
          <p:nvPr/>
        </p:nvSpPr>
        <p:spPr>
          <a:xfrm>
            <a:off x="7449671" y="3429000"/>
            <a:ext cx="27700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Todo: maybe replace with exact probability</a:t>
            </a:r>
          </a:p>
        </p:txBody>
      </p:sp>
    </p:spTree>
    <p:extLst>
      <p:ext uri="{BB962C8B-B14F-4D97-AF65-F5344CB8AC3E}">
        <p14:creationId xmlns:p14="http://schemas.microsoft.com/office/powerpoint/2010/main" val="96268647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D831AD-7925-9694-08C1-32C76A9A4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Coupon Collecting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CD047FD-E503-2000-65A3-D2A288794A3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/>
                  <a:t>Coupon collecting problem in terms of balls and bins: Given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/>
                  <a:t> bins,               how many balls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/>
                  <a:t> do we need to throw before there is at least one ball in every bin?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/>
                  <a:t>Let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/>
                  <a:t> be the event where any bin is empty.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b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/>
                  <a:t> be the event where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err="1"/>
                  <a:t>th</a:t>
                </a:r>
                <a:r>
                  <a:rPr lang="en-US"/>
                  <a:t> bin is empty.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/>
              </a:p>
              <a:p>
                <a:r>
                  <a:rPr lang="en-US"/>
                  <a:t>Naturally, we have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⋃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e>
                    </m:d>
                  </m:oMath>
                </a14:m>
                <a:endParaRPr lang="en-US"/>
              </a:p>
              <a:p>
                <a:endParaRPr lang="en-US"/>
              </a:p>
              <a:p>
                <a:endParaRPr lang="en-US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CD047FD-E503-2000-65A3-D2A288794A3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96" t="-541" r="-4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5415787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CA606D7-60A6-4B14-681E-B1D97B86A3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8FF7F1-123B-9FB3-69BD-D20F28D52A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Coupon Collecting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69FE156-84FC-80FE-E0D3-1968F9AB9A4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/>
                  <a:t>What is the probability that bin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/>
                  <a:t> is empty*?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/>
                  <a:t>We’ve done this exact problem before: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endParaRPr lang="en-US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/>
                  <a:t>Approach in lecture 15 was counting # outcomes with and without bin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/>
                  <a:t>.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/>
                  <a:t>Can also compute as follows: Chance of first ball missing bin </a:t>
                </a:r>
                <a:r>
                  <a:rPr lang="en-US" err="1"/>
                  <a:t>i</a:t>
                </a:r>
                <a:r>
                  <a:rPr lang="en-US"/>
                  <a:t> is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r>
                  <a:rPr lang="en-US"/>
                  <a:t> which can also be written as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e>
                    </m:d>
                  </m:oMath>
                </a14:m>
                <a:r>
                  <a:rPr lang="en-US"/>
                  <a:t>. The chance of missing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/>
                  <a:t> independent throws 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endParaRPr lang="en-US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/>
              </a:p>
              <a:p>
                <a:endParaRPr lang="en-US"/>
              </a:p>
              <a:p>
                <a:endParaRPr lang="en-US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69FE156-84FC-80FE-E0D3-1968F9AB9A4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96" t="-5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04847D2-B1D1-0406-A4E1-4F72A6FE6B4C}"/>
                  </a:ext>
                </a:extLst>
              </p:cNvPr>
              <p:cNvSpPr txBox="1"/>
              <p:nvPr/>
            </p:nvSpPr>
            <p:spPr>
              <a:xfrm>
                <a:off x="228600" y="5319799"/>
                <a:ext cx="11049000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>
                    <a:latin typeface="Inter Light" panose="02000403000000020004" pitchFamily="2" charset="0"/>
                    <a:ea typeface="Inter Light" panose="02000403000000020004" pitchFamily="2" charset="0"/>
                    <a:cs typeface="Inter Light" panose="02000403000000020004" pitchFamily="2" charset="0"/>
                  </a:rPr>
                  <a:t>*If it helps make the problem more concrete, you can pick an arbitrary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  <a:ea typeface="Inter Light" panose="02000403000000020004" pitchFamily="2" charset="0"/>
                        <a:cs typeface="Inter Light" panose="02000403000000020004" pitchFamily="2" charset="0"/>
                      </a:rPr>
                      <m:t>𝑖</m:t>
                    </m:r>
                  </m:oMath>
                </a14:m>
                <a:r>
                  <a:rPr lang="en-US" sz="2400">
                    <a:latin typeface="Inter Light" panose="02000403000000020004" pitchFamily="2" charset="0"/>
                    <a:ea typeface="Inter Light" panose="02000403000000020004" pitchFamily="2" charset="0"/>
                    <a:cs typeface="Inter Light" panose="02000403000000020004" pitchFamily="2" charset="0"/>
                  </a:rPr>
                  <a:t>, e.g. “what is the probability that bin 1 is empty?”</a:t>
                </a: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04847D2-B1D1-0406-A4E1-4F72A6FE6B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5319799"/>
                <a:ext cx="11049000" cy="830997"/>
              </a:xfrm>
              <a:prstGeom prst="rect">
                <a:avLst/>
              </a:prstGeom>
              <a:blipFill>
                <a:blip r:embed="rId3"/>
                <a:stretch>
                  <a:fillRect l="-883" t="-5882" b="-16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80617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EEBD946-B4A7-020C-C0B0-1FC6A0D9A1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C6FA29-7660-870C-C552-2B84E9AAC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Coupon Collecting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CEA4B4-24EB-84F1-829C-22EF52CDB62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/>
                  <a:t>Coupon collecting problem: Given n bins, how many balls m do we need                    to throw before there is at least one ball in every bin?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/>
                  <a:t>Let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/>
                  <a:t> be the event where any bin is empty.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b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/>
                  <a:t> be the event where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err="1"/>
                  <a:t>th</a:t>
                </a:r>
                <a:r>
                  <a:rPr lang="en-US"/>
                  <a:t> bin is empty.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/>
              </a:p>
              <a:p>
                <a:r>
                  <a:rPr lang="en-US"/>
                  <a:t>Naturally, we have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⋃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e>
                    </m:d>
                  </m:oMath>
                </a14:m>
                <a:endParaRPr lang="en-US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endParaRPr lang="en-US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/>
                  <a:t>Can apply the union bound (ignoring all pairwise, three-way, etc. interactions) and get: </a:t>
                </a:r>
              </a:p>
              <a:p>
                <a:endParaRPr lang="en-US"/>
              </a:p>
              <a:p>
                <a:endParaRPr lang="en-US"/>
              </a:p>
              <a:p>
                <a:endParaRPr lang="en-US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CEA4B4-24EB-84F1-829C-22EF52CDB62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96" t="-5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367E0FF-86C5-79EA-993F-772085D8CF9A}"/>
                  </a:ext>
                </a:extLst>
              </p:cNvPr>
              <p:cNvSpPr txBox="1"/>
              <p:nvPr/>
            </p:nvSpPr>
            <p:spPr>
              <a:xfrm>
                <a:off x="2514600" y="5383937"/>
                <a:ext cx="6144768" cy="8369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𝑛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f>
                                <m:f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</m:sSup>
                    </m:oMath>
                  </m:oMathPara>
                </a14:m>
                <a:endParaRPr lang="en-US" sz="240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367E0FF-86C5-79EA-993F-772085D8CF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4600" y="5383937"/>
                <a:ext cx="6144768" cy="836960"/>
              </a:xfrm>
              <a:prstGeom prst="rect">
                <a:avLst/>
              </a:prstGeom>
              <a:blipFill>
                <a:blip r:embed="rId3"/>
                <a:stretch>
                  <a:fillRect b="-94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B818D1C7-DE48-9EB1-7C36-609EF2CBC0F4}"/>
              </a:ext>
            </a:extLst>
          </p:cNvPr>
          <p:cNvSpPr txBox="1"/>
          <p:nvPr/>
        </p:nvSpPr>
        <p:spPr>
          <a:xfrm>
            <a:off x="8991600" y="1828800"/>
            <a:ext cx="2057400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881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F610F-17F7-9BD5-0ECE-AAF21A313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 for n=20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3CC4BEC-1808-C4BA-8CBA-533688AEEFB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/>
                  <a:t>Suppose there are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/>
                  <a:t> different coupons. We have that the probability of    missing at least one coupon is given by: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𝑛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f>
                                <m:f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</m:sSup>
                    </m:oMath>
                  </m:oMathPara>
                </a14:m>
                <a:endParaRPr lang="en-US" sz="2400"/>
              </a:p>
              <a:p>
                <a:r>
                  <a:rPr lang="en-US"/>
                  <a:t>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=20</m:t>
                    </m:r>
                  </m:oMath>
                </a14:m>
                <a:r>
                  <a:rPr lang="en-US"/>
                  <a:t>, we have: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≤20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19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20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</m:sSup>
                    </m:oMath>
                  </m:oMathPara>
                </a14:m>
                <a:endParaRPr lang="en-US"/>
              </a:p>
              <a:p>
                <a:r>
                  <a:rPr lang="en-US"/>
                  <a:t>To get a 50 chance of having all the coupons, we can compute the critical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50</m:t>
                        </m:r>
                      </m:sub>
                    </m:sSub>
                  </m:oMath>
                </a14:m>
                <a:r>
                  <a:rPr lang="en-US"/>
                  <a:t>.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0.5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20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19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20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50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en-US"/>
              </a:p>
              <a:p>
                <a:endParaRPr lang="en-US"/>
              </a:p>
              <a:p>
                <a:endParaRPr lang="en-US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3CC4BEC-1808-C4BA-8CBA-533688AEEFB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96" t="-5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E42B3EA-9A89-5D7B-92A4-974F0BC53803}"/>
                  </a:ext>
                </a:extLst>
              </p:cNvPr>
              <p:cNvSpPr txBox="1"/>
              <p:nvPr/>
            </p:nvSpPr>
            <p:spPr>
              <a:xfrm>
                <a:off x="-76200" y="5523034"/>
                <a:ext cx="6144768" cy="9221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0.5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20</m:t>
                                  </m:r>
                                </m:den>
                              </m:f>
                            </m:e>
                          </m:d>
                        </m:e>
                      </m:fun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/</m:t>
                      </m:r>
                      <m:func>
                        <m:func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19</m:t>
                                  </m:r>
                                </m:num>
                                <m:den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20</m:t>
                                  </m:r>
                                </m:den>
                              </m:f>
                            </m:e>
                          </m:d>
                        </m:e>
                      </m:fun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50</m:t>
                          </m:r>
                        </m:sub>
                      </m:sSub>
                    </m:oMath>
                  </m:oMathPara>
                </a14:m>
                <a:endParaRPr lang="en-US" sz="240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E42B3EA-9A89-5D7B-92A4-974F0BC538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6200" y="5523034"/>
                <a:ext cx="6144768" cy="92217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B69761C-8DEB-B749-B240-049708C35283}"/>
                  </a:ext>
                </a:extLst>
              </p:cNvPr>
              <p:cNvSpPr txBox="1"/>
              <p:nvPr/>
            </p:nvSpPr>
            <p:spPr>
              <a:xfrm>
                <a:off x="5105400" y="5708395"/>
                <a:ext cx="614476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71.9=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50</m:t>
                          </m:r>
                        </m:sub>
                      </m:sSub>
                    </m:oMath>
                  </m:oMathPara>
                </a14:m>
                <a:endParaRPr lang="en-US" sz="240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B69761C-8DEB-B749-B240-049708C352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5400" y="5708395"/>
                <a:ext cx="6144768" cy="461665"/>
              </a:xfrm>
              <a:prstGeom prst="rect">
                <a:avLst/>
              </a:prstGeom>
              <a:blipFill>
                <a:blip r:embed="rId4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57829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57AED-2DC3-0C5F-633F-C39732629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Union Bound Visualization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CC01A5C-06E9-B988-FDCC-BF3D21EF884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/>
                  <a:t>We can visualize the union bound for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=20</m:t>
                    </m:r>
                  </m:oMath>
                </a14:m>
                <a:r>
                  <a:rPr lang="en-US"/>
                  <a:t> case as shown below: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CC01A5C-06E9-B988-FDCC-BF3D21EF884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96" t="-5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graph of a number of balls&#10;&#10;Description automatically generated">
            <a:extLst>
              <a:ext uri="{FF2B5EF4-FFF2-40B4-BE49-F238E27FC236}">
                <a16:creationId xmlns:a16="http://schemas.microsoft.com/office/drawing/2014/main" id="{1AA23830-06EE-84FE-1A0F-16E534BA4E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4446" y="1066800"/>
            <a:ext cx="10058400" cy="56578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0E0AC03-8250-2FA7-B623-CEB98AA41CA6}"/>
              </a:ext>
            </a:extLst>
          </p:cNvPr>
          <p:cNvSpPr txBox="1"/>
          <p:nvPr/>
        </p:nvSpPr>
        <p:spPr>
          <a:xfrm>
            <a:off x="2743200" y="4744841"/>
            <a:ext cx="320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3"/>
                </a:solidFill>
                <a:latin typeface="Inter Light" panose="02000403000000020004" pitchFamily="2" charset="0"/>
                <a:ea typeface="Inter Light" panose="02000403000000020004" pitchFamily="2" charset="0"/>
                <a:cs typeface="Inter Light" panose="02000403000000020004" pitchFamily="2" charset="0"/>
              </a:rPr>
              <a:t>P(67) ~ 50.1%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82F9861-EC8F-6C30-FA0A-DC0D1234355C}"/>
              </a:ext>
            </a:extLst>
          </p:cNvPr>
          <p:cNvCxnSpPr>
            <a:cxnSpLocks/>
          </p:cNvCxnSpPr>
          <p:nvPr/>
        </p:nvCxnSpPr>
        <p:spPr>
          <a:xfrm flipV="1">
            <a:off x="3810000" y="4038600"/>
            <a:ext cx="1371600" cy="6096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08B7951-5BAD-AFB8-AD9D-F2A8FD86F18C}"/>
              </a:ext>
            </a:extLst>
          </p:cNvPr>
          <p:cNvCxnSpPr>
            <a:cxnSpLocks/>
          </p:cNvCxnSpPr>
          <p:nvPr/>
        </p:nvCxnSpPr>
        <p:spPr>
          <a:xfrm flipH="1">
            <a:off x="5448300" y="3733800"/>
            <a:ext cx="1295400" cy="3048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2FFF1B3-D424-0075-858B-F25FFDB35302}"/>
              </a:ext>
            </a:extLst>
          </p:cNvPr>
          <p:cNvSpPr txBox="1"/>
          <p:nvPr/>
        </p:nvSpPr>
        <p:spPr>
          <a:xfrm>
            <a:off x="6762287" y="3436289"/>
            <a:ext cx="320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2"/>
                </a:solidFill>
                <a:latin typeface="Inter Light" panose="02000403000000020004" pitchFamily="2" charset="0"/>
                <a:ea typeface="Inter Light" panose="02000403000000020004" pitchFamily="2" charset="0"/>
                <a:cs typeface="Inter Light" panose="02000403000000020004" pitchFamily="2" charset="0"/>
              </a:rPr>
              <a:t>P(72) ~ 50%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A18A4C2-033A-EDC3-3489-94B0CC6843C5}"/>
                  </a:ext>
                </a:extLst>
              </p:cNvPr>
              <p:cNvSpPr txBox="1"/>
              <p:nvPr/>
            </p:nvSpPr>
            <p:spPr>
              <a:xfrm>
                <a:off x="6743700" y="2345286"/>
                <a:ext cx="6144322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m:t>𝑚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m:t>50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Inter Light" panose="02000403000000020004" pitchFamily="2" charset="0"/>
                          <a:cs typeface="Inter Light" panose="02000403000000020004" pitchFamily="2" charset="0"/>
                        </a:rPr>
                        <m:t>=71.9</m:t>
                      </m:r>
                    </m:oMath>
                  </m:oMathPara>
                </a14:m>
                <a:endParaRPr lang="en-US" sz="2400">
                  <a:solidFill>
                    <a:schemeClr val="accent2"/>
                  </a:solidFill>
                  <a:latin typeface="Inter Light" panose="02000403000000020004" pitchFamily="2" charset="0"/>
                  <a:ea typeface="Inter Light" panose="02000403000000020004" pitchFamily="2" charset="0"/>
                  <a:cs typeface="Inter Light" panose="02000403000000020004" pitchFamily="2" charset="0"/>
                </a:endParaRPr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A18A4C2-033A-EDC3-3489-94B0CC6843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3700" y="2345286"/>
                <a:ext cx="6144322" cy="461665"/>
              </a:xfrm>
              <a:prstGeom prst="rect">
                <a:avLst/>
              </a:prstGeom>
              <a:blipFill>
                <a:blip r:embed="rId4"/>
                <a:stretch>
                  <a:fillRect b="-2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38989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7BF6CA9-D8A5-FF5A-E186-7B569E484E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932B57-C18A-0F5D-4774-9DD57F2ED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General Case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4D1B149-D921-6240-8FB8-C0CC80E92CD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/>
                  <a:t>Suppose there are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/>
                  <a:t> different coupons. We have that the probability of missing at least one coupon is given by: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𝑛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f>
                                <m:f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</m:sSup>
                    </m:oMath>
                  </m:oMathPara>
                </a14:m>
                <a:endParaRPr lang="en-US" sz="2400"/>
              </a:p>
              <a:p>
                <a:r>
                  <a:rPr lang="en-US"/>
                  <a:t>For general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/>
                  <a:t> and desired probability of 50%, we have: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0.5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50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en-US"/>
              </a:p>
              <a:p>
                <a:endParaRPr lang="en-US"/>
              </a:p>
              <a:p>
                <a:endParaRPr lang="en-US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4D1B149-D921-6240-8FB8-C0CC80E92C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96" t="-541" r="-11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428B268-2F2E-5E4C-DCD5-B4ADC0F8029D}"/>
                  </a:ext>
                </a:extLst>
              </p:cNvPr>
              <p:cNvSpPr txBox="1"/>
              <p:nvPr/>
            </p:nvSpPr>
            <p:spPr>
              <a:xfrm>
                <a:off x="3023616" y="3886200"/>
                <a:ext cx="6144768" cy="9221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0.5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</m:e>
                          </m:d>
                        </m:e>
                      </m:fun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/</m:t>
                      </m:r>
                      <m:func>
                        <m:func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</m:e>
                          </m:d>
                        </m:e>
                      </m:fun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50</m:t>
                          </m:r>
                        </m:sub>
                      </m:sSub>
                    </m:oMath>
                  </m:oMathPara>
                </a14:m>
                <a:endParaRPr lang="en-US" sz="240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428B268-2F2E-5E4C-DCD5-B4ADC0F802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3616" y="3886200"/>
                <a:ext cx="6144768" cy="92217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30772FA-345D-2C0C-EC2D-317CCBE7C0F8}"/>
                  </a:ext>
                </a:extLst>
              </p:cNvPr>
              <p:cNvSpPr txBox="1"/>
              <p:nvPr/>
            </p:nvSpPr>
            <p:spPr>
              <a:xfrm>
                <a:off x="3041904" y="5122933"/>
                <a:ext cx="6144768" cy="11700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0.5</m:t>
                                  </m:r>
                                </m:e>
                              </m:d>
                            </m:e>
                          </m:func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func>
                            <m:func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f>
                                    <m:f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50</m:t>
                          </m:r>
                        </m:sub>
                      </m:sSub>
                    </m:oMath>
                  </m:oMathPara>
                </a14:m>
                <a:endParaRPr lang="en-US" sz="240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30772FA-345D-2C0C-EC2D-317CCBE7C0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1904" y="5122933"/>
                <a:ext cx="6144768" cy="11700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52180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98F0CE-C519-C25D-3D00-56931F575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Coupon Collecting Summary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7FDD141-A728-D0E4-D107-B1576C7DC38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/>
                  <a:t>Using the union bound, we have that the probability of missing at least          one coupon is:</a:t>
                </a:r>
              </a:p>
              <a:p>
                <a:endParaRPr lang="en-US"/>
              </a:p>
              <a:p>
                <a:pPr>
                  <a:lnSpc>
                    <a:spcPct val="10000"/>
                  </a:lnSpc>
                </a:pPr>
                <a:endParaRPr lang="en-US"/>
              </a:p>
              <a:p>
                <a:r>
                  <a:rPr lang="en-US"/>
                  <a:t>Using basic algebra, the critical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50</m:t>
                        </m:r>
                      </m:sub>
                    </m:sSub>
                  </m:oMath>
                </a14:m>
                <a:r>
                  <a:rPr lang="en-US"/>
                  <a:t> that yields a union bound of 50% is: </a:t>
                </a:r>
              </a:p>
              <a:p>
                <a:endParaRPr lang="en-US"/>
              </a:p>
              <a:p>
                <a:endParaRPr lang="en-US"/>
              </a:p>
              <a:p>
                <a:endParaRPr lang="en-US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7FDD141-A728-D0E4-D107-B1576C7DC38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96" t="-541" r="-1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9945BDF-8AF6-892C-A2D4-B03BD34DB553}"/>
                  </a:ext>
                </a:extLst>
              </p:cNvPr>
              <p:cNvSpPr txBox="1"/>
              <p:nvPr/>
            </p:nvSpPr>
            <p:spPr>
              <a:xfrm>
                <a:off x="2895600" y="1143000"/>
                <a:ext cx="6144768" cy="8369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𝑛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f>
                                <m:f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</m:sSup>
                    </m:oMath>
                  </m:oMathPara>
                </a14:m>
                <a:endParaRPr lang="en-US" sz="240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9945BDF-8AF6-892C-A2D4-B03BD34DB5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5600" y="1143000"/>
                <a:ext cx="6144768" cy="836960"/>
              </a:xfrm>
              <a:prstGeom prst="rect">
                <a:avLst/>
              </a:prstGeom>
              <a:blipFill>
                <a:blip r:embed="rId3"/>
                <a:stretch>
                  <a:fillRect b="-87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3C1073C-23B8-32A6-CD8C-2C271E4C727E}"/>
                  </a:ext>
                </a:extLst>
              </p:cNvPr>
              <p:cNvSpPr txBox="1"/>
              <p:nvPr/>
            </p:nvSpPr>
            <p:spPr>
              <a:xfrm>
                <a:off x="2974848" y="2922782"/>
                <a:ext cx="6144768" cy="11700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0.5</m:t>
                                  </m:r>
                                </m:e>
                              </m:d>
                            </m:e>
                          </m:func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func>
                            <m:func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f>
                                    <m:f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50</m:t>
                          </m:r>
                        </m:sub>
                      </m:sSub>
                    </m:oMath>
                  </m:oMathPara>
                </a14:m>
                <a:endParaRPr lang="en-US" sz="240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3C1073C-23B8-32A6-CD8C-2C271E4C72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4848" y="2922782"/>
                <a:ext cx="6144768" cy="11700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561525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7B577-454F-0089-5ADC-7C64B8115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(Review) Computing the Probability of a Collision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D057442-0BFE-205C-690C-CF4A6FC8668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/>
                  <a:t>We’ve already seen exactly how to compute the probability of a collision. Let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/>
                  <a:t> be the event where two (or more) of the balls land in the same bin. Let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/>
                  <a:t> be all possible ball throws (considering order).</a:t>
                </a:r>
              </a:p>
              <a:p>
                <a:endParaRPr lang="en-US"/>
              </a:p>
              <a:p>
                <a:r>
                  <a:rPr lang="en-US"/>
                  <a:t>If we have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=365</m:t>
                    </m:r>
                  </m:oMath>
                </a14:m>
                <a:r>
                  <a:rPr lang="en-US"/>
                  <a:t> balls, we have: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Ω</m:t>
                            </m:r>
                          </m:e>
                        </m:d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</m:num>
                      <m:den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365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</m:sSup>
                      </m:den>
                    </m:f>
                  </m:oMath>
                </a14:m>
                <a:endParaRPr lang="en-US"/>
              </a:p>
              <a:p>
                <a:br>
                  <a:rPr lang="en-US"/>
                </a:br>
                <a:r>
                  <a:rPr lang="en-US"/>
                  <a:t>In a previous lecture, we said it’s hard to count all of the ways to get a collision, i.e. the cardinality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</m:oMath>
                </a14:m>
                <a:r>
                  <a:rPr lang="en-US"/>
                  <a:t> is challenging to compute.</a:t>
                </a:r>
              </a:p>
              <a:p>
                <a:endParaRPr lang="en-US"/>
              </a:p>
              <a:p>
                <a:r>
                  <a:rPr lang="en-US"/>
                  <a:t>So, we reframed as: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</m:num>
                      <m:den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365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</m:sSup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=1−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en-US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acc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=1−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̅"/>
                                <m:ctrlPr>
                                  <a:rPr lang="en-US" i="1" dirty="0">
                                    <a:solidFill>
                                      <a:schemeClr val="accent3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 dirty="0">
                                    <a:solidFill>
                                      <a:schemeClr val="accent3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</m:acc>
                          </m:e>
                        </m:d>
                      </m:num>
                      <m:den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365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</m:sSup>
                      </m:den>
                    </m:f>
                  </m:oMath>
                </a14:m>
                <a:endParaRPr lang="en-US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/>
                  <a:t>Where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en-US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acc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365×364×…×</m:t>
                    </m:r>
                    <m:d>
                      <m:dPr>
                        <m:ctrlPr>
                          <a:rPr lang="en-US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365−</m:t>
                        </m:r>
                        <m:r>
                          <a:rPr lang="en-US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</m:oMath>
                </a14:m>
                <a:endParaRPr lang="en-US"/>
              </a:p>
              <a:p>
                <a:endParaRPr lang="en-US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D057442-0BFE-205C-690C-CF4A6FC866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796" t="-541" b="-36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251351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AB8C75-225E-593E-60C2-B4B66D9AB9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7FF4EA7-3F0E-8643-75FA-20D5A1C17DAC}"/>
                  </a:ext>
                </a:extLst>
              </p:cNvPr>
              <p:cNvSpPr>
                <a:spLocks noGrp="1"/>
              </p:cNvSpPr>
              <p:nvPr>
                <p:ph type="ctr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lang="en-US"/>
                  <a:t>Coupon Collecting: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𝒎</m:t>
                        </m:r>
                      </m:e>
                      <m:sub>
                        <m:sSup>
                          <m:sSupPr>
                            <m:ctrlPr>
                              <a:rPr lang="en-US" b="1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𝒆</m:t>
                            </m:r>
                          </m:e>
                          <m:sup>
                            <m:r>
                              <a:rPr lang="en-US" b="1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1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p>
                        </m:sSup>
                      </m:sub>
                    </m:sSub>
                    <m:r>
                      <a:rPr lang="en-US" b="1" i="1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b="1" i="1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𝒏</m:t>
                    </m:r>
                    <m:func>
                      <m:funcPr>
                        <m:ctrlPr>
                          <a:rPr lang="en-US" b="1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b="1" i="0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𝐥𝐧</m:t>
                        </m:r>
                      </m:fName>
                      <m:e>
                        <m:r>
                          <a:rPr lang="en-US" b="1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lang="en-US" b="1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1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</m:func>
                  </m:oMath>
                </a14:m>
                <a:endParaRPr lang="en-US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7FF4EA7-3F0E-8643-75FA-20D5A1C17DA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ctrTitle"/>
              </p:nvPr>
            </p:nvSpPr>
            <p:spPr>
              <a:blipFill>
                <a:blip r:embed="rId2"/>
                <a:stretch>
                  <a:fillRect l="-5168" r="-1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ubtitle 2">
            <a:extLst>
              <a:ext uri="{FF2B5EF4-FFF2-40B4-BE49-F238E27FC236}">
                <a16:creationId xmlns:a16="http://schemas.microsoft.com/office/drawing/2014/main" id="{B6FF0726-BCD1-ECF6-7EAD-BFA60BC16F3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Lecture 17, CS70 Fall 2025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2B1FE27A-4EC5-D547-B611-BC7F8A9FF9B7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pPr marL="342900" indent="-342900"/>
                <a:r>
                  <a:rPr lang="en-US" b="1">
                    <a:solidFill>
                      <a:schemeClr val="accent3"/>
                    </a:solidFill>
                    <a:latin typeface="Inter" panose="02000503000000020004" pitchFamily="2" charset="0"/>
                    <a:ea typeface="Inter" panose="02000503000000020004" pitchFamily="2" charset="0"/>
                    <a:cs typeface="Inter" panose="02000503000000020004" pitchFamily="2" charset="0"/>
                  </a:rPr>
                  <a:t>Balls and Bins: Coupon Collecting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>
                    <a:solidFill>
                      <a:schemeClr val="bg1">
                        <a:lumMod val="65000"/>
                      </a:schemeClr>
                    </a:solidFill>
                    <a:latin typeface="Inter" panose="02000503000000020004" pitchFamily="2" charset="0"/>
                    <a:ea typeface="Inter" panose="02000503000000020004" pitchFamily="2" charset="0"/>
                    <a:cs typeface="Inter" panose="02000503000000020004" pitchFamily="2" charset="0"/>
                  </a:rPr>
                  <a:t>Simulation and Union Bound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𝒎</m:t>
                        </m:r>
                      </m:e>
                      <m:sub>
                        <m:sSup>
                          <m:sSupPr>
                            <m:ctrlPr>
                              <a:rPr lang="en-US" b="1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𝒆</m:t>
                            </m:r>
                          </m:e>
                          <m:sup>
                            <m:r>
                              <a:rPr lang="en-US" b="1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1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p>
                        </m:sSup>
                      </m:sub>
                    </m:sSub>
                    <m:r>
                      <a:rPr lang="en-US" b="1" i="1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b="1" i="1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𝒏</m:t>
                    </m:r>
                    <m:func>
                      <m:funcPr>
                        <m:ctrlPr>
                          <a:rPr lang="en-US" b="1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b="1" i="0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𝐥𝐧</m:t>
                        </m:r>
                      </m:fName>
                      <m:e>
                        <m:r>
                          <a:rPr lang="en-US" b="1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lang="en-US" b="1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1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</m:func>
                  </m:oMath>
                </a14:m>
                <a:endParaRPr lang="en-US" b="1">
                  <a:solidFill>
                    <a:schemeClr val="accent3"/>
                  </a:solidFill>
                </a:endParaRPr>
              </a:p>
              <a:p>
                <a:pPr marL="342900" indent="-342900"/>
                <a:r>
                  <a:rPr lang="en-US">
                    <a:solidFill>
                      <a:schemeClr val="bg1">
                        <a:lumMod val="65000"/>
                      </a:schemeClr>
                    </a:solidFill>
                  </a:rPr>
                  <a:t>Balls and Bins: Load Balancing</a:t>
                </a:r>
              </a:p>
            </p:txBody>
          </p:sp>
        </mc:Choice>
        <mc:Fallback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2B1FE27A-4EC5-D547-B611-BC7F8A9FF9B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3"/>
                <a:stretch>
                  <a:fillRect l="-1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091795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689E70C-34A8-2AF5-6584-C69BE5356B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8FC7C1-1900-A99A-8BCC-EB41AAED6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Coupon Collecting Summary and N Ln N Formula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EE1E8EF-70F3-01C4-45B6-A3744D516E4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/>
                  <a:t>Using the union bound, we have that the probability of missing at least one coupon is:</a:t>
                </a:r>
              </a:p>
              <a:p>
                <a:endParaRPr lang="en-US"/>
              </a:p>
              <a:p>
                <a:pPr>
                  <a:lnSpc>
                    <a:spcPct val="10000"/>
                  </a:lnSpc>
                </a:pPr>
                <a:endParaRPr lang="en-US"/>
              </a:p>
              <a:p>
                <a:r>
                  <a:rPr lang="en-US"/>
                  <a:t>Using basic algebra, the critical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50</m:t>
                        </m:r>
                      </m:sub>
                    </m:sSub>
                  </m:oMath>
                </a14:m>
                <a:r>
                  <a:rPr lang="en-US"/>
                  <a:t> that yields a union bound of 50% is: </a:t>
                </a:r>
              </a:p>
              <a:p>
                <a:endParaRPr lang="en-US"/>
              </a:p>
              <a:p>
                <a:endParaRPr lang="en-US"/>
              </a:p>
              <a:p>
                <a:endParaRPr lang="en-US"/>
              </a:p>
              <a:p>
                <a:r>
                  <a:rPr lang="en-US"/>
                  <a:t>Using another approximation, we can find a nicer formula for a critical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/>
                  <a:t>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/>
                  <a:t>Goal: Show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36.79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/>
                  <a:t>, i.e.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/>
                  <a:t> which yields a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p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≈36.79%</m:t>
                    </m:r>
                  </m:oMath>
                </a14:m>
                <a:r>
                  <a:rPr lang="en-US"/>
                  <a:t> chance of missing at least one coupon is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/>
                  <a:t>Example: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=20</m:t>
                    </m:r>
                  </m:oMath>
                </a14:m>
                <a:r>
                  <a:rPr lang="en-US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36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79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≈20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20</m:t>
                        </m:r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+20=79.9</m:t>
                    </m:r>
                  </m:oMath>
                </a14:m>
                <a:endParaRPr lang="en-US"/>
              </a:p>
              <a:p>
                <a:endParaRPr lang="en-US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EE1E8EF-70F3-01C4-45B6-A3744D516E4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96" t="-541" r="-7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93BBE3F-E43B-2277-C73A-B6AFA539BB86}"/>
                  </a:ext>
                </a:extLst>
              </p:cNvPr>
              <p:cNvSpPr txBox="1"/>
              <p:nvPr/>
            </p:nvSpPr>
            <p:spPr>
              <a:xfrm>
                <a:off x="2895600" y="1143000"/>
                <a:ext cx="6144768" cy="8369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𝑛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f>
                                <m:f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</m:sSup>
                    </m:oMath>
                  </m:oMathPara>
                </a14:m>
                <a:endParaRPr lang="en-US" sz="240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93BBE3F-E43B-2277-C73A-B6AFA539BB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5600" y="1143000"/>
                <a:ext cx="6144768" cy="836960"/>
              </a:xfrm>
              <a:prstGeom prst="rect">
                <a:avLst/>
              </a:prstGeom>
              <a:blipFill>
                <a:blip r:embed="rId3"/>
                <a:stretch>
                  <a:fillRect b="-87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23BF93C-017F-D01C-BC05-02FE72A636D2}"/>
                  </a:ext>
                </a:extLst>
              </p:cNvPr>
              <p:cNvSpPr txBox="1"/>
              <p:nvPr/>
            </p:nvSpPr>
            <p:spPr>
              <a:xfrm>
                <a:off x="2974848" y="2922782"/>
                <a:ext cx="6144768" cy="11700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0.5</m:t>
                                  </m:r>
                                </m:e>
                              </m:d>
                            </m:e>
                          </m:func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func>
                            <m:func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f>
                                    <m:f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50</m:t>
                          </m:r>
                        </m:sub>
                      </m:sSub>
                    </m:oMath>
                  </m:oMathPara>
                </a14:m>
                <a:endParaRPr lang="en-US" sz="240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23BF93C-017F-D01C-BC05-02FE72A636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4848" y="2922782"/>
                <a:ext cx="6144768" cy="11700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E28E8040-75D9-8877-C4D5-E735BC8D9A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03859" y="5325435"/>
            <a:ext cx="1688141" cy="1532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897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F6250-B5FA-12EC-C434-779A4D59C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 Ln N Formula Proof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D01C287-481B-02AA-4B06-5AD859DC4E3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3657" y="533400"/>
                <a:ext cx="11793543" cy="5638732"/>
              </a:xfrm>
            </p:spPr>
            <p:txBody>
              <a:bodyPr/>
              <a:lstStyle/>
              <a:p>
                <a:r>
                  <a:rPr lang="en-US"/>
                  <a:t>Our union bound is:</a:t>
                </a:r>
              </a:p>
              <a:p>
                <a:endParaRPr lang="en-US"/>
              </a:p>
              <a:p>
                <a:pPr>
                  <a:lnSpc>
                    <a:spcPct val="150000"/>
                  </a:lnSpc>
                </a:pPr>
                <a:r>
                  <a:rPr lang="en-US" b="0"/>
                  <a:t>If we approximate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/>
                  <a:t> (not hard to show), then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/>
                  <a:t>, and: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≈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𝑛𝑒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/>
              </a:p>
              <a:p>
                <a:pPr>
                  <a:lnSpc>
                    <a:spcPct val="150000"/>
                  </a:lnSpc>
                </a:pPr>
                <a:r>
                  <a:rPr lang="en-US"/>
                  <a:t>Suppose we select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</m:oMath>
                </a14:m>
                <a:r>
                  <a:rPr lang="en-US"/>
                  <a:t>, then this expression becomes: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D01C287-481B-02AA-4B06-5AD859DC4E3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3657" y="533400"/>
                <a:ext cx="11793543" cy="5638732"/>
              </a:xfrm>
              <a:blipFill>
                <a:blip r:embed="rId2"/>
                <a:stretch>
                  <a:fillRect l="-775" t="-5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8C8D413-25CF-66EA-4A3E-3146C5251285}"/>
                  </a:ext>
                </a:extLst>
              </p:cNvPr>
              <p:cNvSpPr txBox="1"/>
              <p:nvPr/>
            </p:nvSpPr>
            <p:spPr>
              <a:xfrm>
                <a:off x="2819400" y="4667802"/>
                <a:ext cx="6144322" cy="69243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​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func>
                                <m:func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400" b="0" i="0" smtClean="0">
                                      <a:latin typeface="Cambria Math" panose="02040503050406030204" pitchFamily="18" charset="0"/>
                                    </a:rPr>
                                    <m:t>ln</m:t>
                                  </m:r>
                                </m:fName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func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𝑛𝑒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func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40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8C8D413-25CF-66EA-4A3E-3146C52512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9400" y="4667802"/>
                <a:ext cx="6144322" cy="69243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A8DA69F-0223-43F9-16E9-F0557C098774}"/>
                  </a:ext>
                </a:extLst>
              </p:cNvPr>
              <p:cNvSpPr txBox="1"/>
              <p:nvPr/>
            </p:nvSpPr>
            <p:spPr>
              <a:xfrm>
                <a:off x="4343400" y="5469805"/>
                <a:ext cx="6144322" cy="4932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𝑛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func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40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A8DA69F-0223-43F9-16E9-F0557C0987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3400" y="5469805"/>
                <a:ext cx="6144322" cy="4932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295E67D-22E2-6C6A-C27A-24C18217B291}"/>
                  </a:ext>
                </a:extLst>
              </p:cNvPr>
              <p:cNvSpPr txBox="1"/>
              <p:nvPr/>
            </p:nvSpPr>
            <p:spPr>
              <a:xfrm>
                <a:off x="3657600" y="6172132"/>
                <a:ext cx="6144322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40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295E67D-22E2-6C6A-C27A-24C18217B2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7600" y="6172132"/>
                <a:ext cx="6144322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55378E5-2DD3-A847-8D75-1A2F0B97648C}"/>
                  </a:ext>
                </a:extLst>
              </p:cNvPr>
              <p:cNvSpPr txBox="1"/>
              <p:nvPr/>
            </p:nvSpPr>
            <p:spPr>
              <a:xfrm>
                <a:off x="2362200" y="712480"/>
                <a:ext cx="6144322" cy="9650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𝑛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f>
                                <m:f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</m:sSup>
                    </m:oMath>
                  </m:oMathPara>
                </a14:m>
                <a:endParaRPr lang="en-US" sz="240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55378E5-2DD3-A847-8D75-1A2F0B9764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2200" y="712480"/>
                <a:ext cx="6144322" cy="96507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77869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C3196F2-F485-6C87-C220-0354FCA0FF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7E852C-BDDF-EE5F-BA2A-F156DB455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Union Bound Visualization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3004143-16F1-4014-D3E7-B4972C8A6A0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/>
                  <a:t>We can visualize the union bound for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=20</m:t>
                    </m:r>
                  </m:oMath>
                </a14:m>
                <a:r>
                  <a:rPr lang="en-US"/>
                  <a:t> case as shown below: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3004143-16F1-4014-D3E7-B4972C8A6A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96" t="-5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graph of a number of balls&#10;&#10;Description automatically generated">
            <a:extLst>
              <a:ext uri="{FF2B5EF4-FFF2-40B4-BE49-F238E27FC236}">
                <a16:creationId xmlns:a16="http://schemas.microsoft.com/office/drawing/2014/main" id="{75CCE125-92EB-0C73-2305-19BF5FE87D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4446" y="1066800"/>
            <a:ext cx="10058400" cy="56578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FD23F27-533A-8C1A-DDE7-5F1E9BA8773A}"/>
              </a:ext>
            </a:extLst>
          </p:cNvPr>
          <p:cNvSpPr txBox="1"/>
          <p:nvPr/>
        </p:nvSpPr>
        <p:spPr>
          <a:xfrm>
            <a:off x="2743200" y="4744841"/>
            <a:ext cx="320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3"/>
                </a:solidFill>
                <a:latin typeface="Inter Light" panose="02000403000000020004" pitchFamily="2" charset="0"/>
                <a:ea typeface="Inter Light" panose="02000403000000020004" pitchFamily="2" charset="0"/>
                <a:cs typeface="Inter Light" panose="02000403000000020004" pitchFamily="2" charset="0"/>
              </a:rPr>
              <a:t>P(67) ~ 50.1%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9096E10-FA49-3CF1-1EB3-696E35A6AFCE}"/>
              </a:ext>
            </a:extLst>
          </p:cNvPr>
          <p:cNvCxnSpPr>
            <a:cxnSpLocks/>
          </p:cNvCxnSpPr>
          <p:nvPr/>
        </p:nvCxnSpPr>
        <p:spPr>
          <a:xfrm flipV="1">
            <a:off x="3810000" y="4038600"/>
            <a:ext cx="1371600" cy="6096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2E7CF88-0CC8-9736-E670-23F9B7A77344}"/>
              </a:ext>
            </a:extLst>
          </p:cNvPr>
          <p:cNvCxnSpPr>
            <a:cxnSpLocks/>
          </p:cNvCxnSpPr>
          <p:nvPr/>
        </p:nvCxnSpPr>
        <p:spPr>
          <a:xfrm flipH="1">
            <a:off x="5448300" y="3733800"/>
            <a:ext cx="1295400" cy="3048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B642108-E497-DA09-3669-0260E3C12E79}"/>
              </a:ext>
            </a:extLst>
          </p:cNvPr>
          <p:cNvSpPr txBox="1"/>
          <p:nvPr/>
        </p:nvSpPr>
        <p:spPr>
          <a:xfrm>
            <a:off x="6762287" y="3436289"/>
            <a:ext cx="320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2"/>
                </a:solidFill>
                <a:latin typeface="Inter Light" panose="02000403000000020004" pitchFamily="2" charset="0"/>
                <a:ea typeface="Inter Light" panose="02000403000000020004" pitchFamily="2" charset="0"/>
                <a:cs typeface="Inter Light" panose="02000403000000020004" pitchFamily="2" charset="0"/>
              </a:rPr>
              <a:t>P(72) ~ 50%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E12E532-7663-75E4-22A4-167379A3B37F}"/>
                  </a:ext>
                </a:extLst>
              </p:cNvPr>
              <p:cNvSpPr txBox="1"/>
              <p:nvPr/>
            </p:nvSpPr>
            <p:spPr>
              <a:xfrm>
                <a:off x="6743700" y="2345286"/>
                <a:ext cx="6144322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m:t>𝑚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m:t>50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Inter Light" panose="02000403000000020004" pitchFamily="2" charset="0"/>
                          <a:cs typeface="Inter Light" panose="02000403000000020004" pitchFamily="2" charset="0"/>
                        </a:rPr>
                        <m:t>=71.9</m:t>
                      </m:r>
                    </m:oMath>
                  </m:oMathPara>
                </a14:m>
                <a:endParaRPr lang="en-US" sz="2400">
                  <a:solidFill>
                    <a:schemeClr val="accent2"/>
                  </a:solidFill>
                  <a:latin typeface="Inter Light" panose="02000403000000020004" pitchFamily="2" charset="0"/>
                  <a:ea typeface="Inter Light" panose="02000403000000020004" pitchFamily="2" charset="0"/>
                  <a:cs typeface="Inter Light" panose="02000403000000020004" pitchFamily="2" charset="0"/>
                </a:endParaRPr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E12E532-7663-75E4-22A4-167379A3B3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3700" y="2345286"/>
                <a:ext cx="6144322" cy="461665"/>
              </a:xfrm>
              <a:prstGeom prst="rect">
                <a:avLst/>
              </a:prstGeom>
              <a:blipFill>
                <a:blip r:embed="rId4"/>
                <a:stretch>
                  <a:fillRect b="-2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05D828B-2060-9ADF-D6E8-48BB1639F45A}"/>
                  </a:ext>
                </a:extLst>
              </p:cNvPr>
              <p:cNvSpPr txBox="1"/>
              <p:nvPr/>
            </p:nvSpPr>
            <p:spPr>
              <a:xfrm>
                <a:off x="6553200" y="2891135"/>
                <a:ext cx="6144322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m:t>𝑚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m:t>36.79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Inter Light" panose="02000403000000020004" pitchFamily="2" charset="0"/>
                          <a:cs typeface="Inter Light" panose="02000403000000020004" pitchFamily="2" charset="0"/>
                        </a:rPr>
                        <m:t>≈79.9</m:t>
                      </m:r>
                    </m:oMath>
                  </m:oMathPara>
                </a14:m>
                <a:endParaRPr lang="en-US" sz="2400">
                  <a:solidFill>
                    <a:schemeClr val="accent2"/>
                  </a:solidFill>
                  <a:latin typeface="Inter Light" panose="02000403000000020004" pitchFamily="2" charset="0"/>
                  <a:ea typeface="Inter Light" panose="02000403000000020004" pitchFamily="2" charset="0"/>
                  <a:cs typeface="Inter Light" panose="02000403000000020004" pitchFamily="2" charset="0"/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05D828B-2060-9ADF-D6E8-48BB1639F4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3200" y="2891135"/>
                <a:ext cx="6144322" cy="461665"/>
              </a:xfrm>
              <a:prstGeom prst="rect">
                <a:avLst/>
              </a:prstGeom>
              <a:blipFill>
                <a:blip r:embed="rId5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15578870-9265-DC22-F23F-D62421789B97}"/>
              </a:ext>
            </a:extLst>
          </p:cNvPr>
          <p:cNvSpPr txBox="1"/>
          <p:nvPr/>
        </p:nvSpPr>
        <p:spPr>
          <a:xfrm>
            <a:off x="6976948" y="4174872"/>
            <a:ext cx="320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2"/>
                </a:solidFill>
                <a:latin typeface="Inter Light" panose="02000403000000020004" pitchFamily="2" charset="0"/>
                <a:ea typeface="Inter Light" panose="02000403000000020004" pitchFamily="2" charset="0"/>
                <a:cs typeface="Inter Light" panose="02000403000000020004" pitchFamily="2" charset="0"/>
              </a:rPr>
              <a:t>P(80) ~ 36.79%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2C535D4-8211-4B56-9BE4-9F76DDA78329}"/>
              </a:ext>
            </a:extLst>
          </p:cNvPr>
          <p:cNvCxnSpPr>
            <a:cxnSpLocks/>
          </p:cNvCxnSpPr>
          <p:nvPr/>
        </p:nvCxnSpPr>
        <p:spPr>
          <a:xfrm flipH="1">
            <a:off x="5838029" y="4405704"/>
            <a:ext cx="1019971" cy="12760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ADD9024-369A-26CF-BD74-95415E02A804}"/>
              </a:ext>
            </a:extLst>
          </p:cNvPr>
          <p:cNvSpPr txBox="1"/>
          <p:nvPr/>
        </p:nvSpPr>
        <p:spPr>
          <a:xfrm>
            <a:off x="3276600" y="5238922"/>
            <a:ext cx="320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3"/>
                </a:solidFill>
                <a:latin typeface="Inter Light" panose="02000403000000020004" pitchFamily="2" charset="0"/>
                <a:ea typeface="Inter Light" panose="02000403000000020004" pitchFamily="2" charset="0"/>
                <a:cs typeface="Inter Light" panose="02000403000000020004" pitchFamily="2" charset="0"/>
              </a:rPr>
              <a:t>P(74) ~ 37.5%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749E84F-5EC6-4F65-200C-2D6842FFF028}"/>
              </a:ext>
            </a:extLst>
          </p:cNvPr>
          <p:cNvCxnSpPr>
            <a:cxnSpLocks/>
          </p:cNvCxnSpPr>
          <p:nvPr/>
        </p:nvCxnSpPr>
        <p:spPr>
          <a:xfrm flipV="1">
            <a:off x="4879954" y="4519961"/>
            <a:ext cx="680787" cy="66331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840035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1DE09EB-CCCB-2751-D3E7-2CE710C2FA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FAEE3C-2310-1436-A587-EEED4E4F6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Coupon Collecting Summary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6F8F0F0-D467-8F54-3815-7A98EF56C97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3657" y="533400"/>
                <a:ext cx="11793543" cy="5638732"/>
              </a:xfrm>
            </p:spPr>
            <p:txBody>
              <a:bodyPr/>
              <a:lstStyle/>
              <a:p>
                <a:r>
                  <a:rPr lang="en-US"/>
                  <a:t>Using the union bound, we have that the probability of missing at least one coupon is:</a:t>
                </a:r>
              </a:p>
              <a:p>
                <a:endParaRPr lang="en-US"/>
              </a:p>
              <a:p>
                <a:pPr>
                  <a:lnSpc>
                    <a:spcPct val="10000"/>
                  </a:lnSpc>
                </a:pPr>
                <a:endParaRPr lang="en-US"/>
              </a:p>
              <a:p>
                <a:r>
                  <a:rPr lang="en-US"/>
                  <a:t>Using basic algebra, the critical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50</m:t>
                        </m:r>
                      </m:sub>
                    </m:sSub>
                  </m:oMath>
                </a14:m>
                <a:r>
                  <a:rPr lang="en-US"/>
                  <a:t> that yields a union bound of 50% is: </a:t>
                </a:r>
              </a:p>
              <a:p>
                <a:endParaRPr lang="en-US"/>
              </a:p>
              <a:p>
                <a:endParaRPr lang="en-US"/>
              </a:p>
              <a:p>
                <a:endParaRPr lang="en-US"/>
              </a:p>
              <a:p>
                <a:r>
                  <a:rPr lang="en-US"/>
                  <a:t>Using another approximation, the critical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36.79</m:t>
                        </m:r>
                      </m:sub>
                    </m:sSub>
                  </m:oMath>
                </a14:m>
                <a:r>
                  <a:rPr lang="en-US"/>
                  <a:t> that yields a union bound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/>
                  <a:t> can be approximated by: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6F8F0F0-D467-8F54-3815-7A98EF56C9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3657" y="533400"/>
                <a:ext cx="11793543" cy="5638732"/>
              </a:xfrm>
              <a:blipFill>
                <a:blip r:embed="rId2"/>
                <a:stretch>
                  <a:fillRect l="-775" t="-5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666E890-81E7-6FC0-CE60-7A6696169479}"/>
                  </a:ext>
                </a:extLst>
              </p:cNvPr>
              <p:cNvSpPr txBox="1"/>
              <p:nvPr/>
            </p:nvSpPr>
            <p:spPr>
              <a:xfrm>
                <a:off x="2895600" y="1143000"/>
                <a:ext cx="6144768" cy="8369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𝑛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f>
                                <m:f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</m:sSup>
                    </m:oMath>
                  </m:oMathPara>
                </a14:m>
                <a:endParaRPr lang="en-US" sz="240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666E890-81E7-6FC0-CE60-7A66961694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5600" y="1143000"/>
                <a:ext cx="6144768" cy="836960"/>
              </a:xfrm>
              <a:prstGeom prst="rect">
                <a:avLst/>
              </a:prstGeom>
              <a:blipFill>
                <a:blip r:embed="rId3"/>
                <a:stretch>
                  <a:fillRect b="-87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7B953DA-88A3-02A8-3854-49DCFEA51898}"/>
                  </a:ext>
                </a:extLst>
              </p:cNvPr>
              <p:cNvSpPr txBox="1"/>
              <p:nvPr/>
            </p:nvSpPr>
            <p:spPr>
              <a:xfrm>
                <a:off x="2974848" y="2922782"/>
                <a:ext cx="6144768" cy="11700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0.5</m:t>
                                  </m:r>
                                </m:e>
                              </m:d>
                            </m:e>
                          </m:func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func>
                            <m:func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f>
                                    <m:f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50</m:t>
                          </m:r>
                        </m:sub>
                      </m:sSub>
                    </m:oMath>
                  </m:oMathPara>
                </a14:m>
                <a:endParaRPr lang="en-US" sz="240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7B953DA-88A3-02A8-3854-49DCFEA518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4848" y="2922782"/>
                <a:ext cx="6144768" cy="11700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978DCCF-B906-B1E3-BC33-E68BD5961CF6}"/>
                  </a:ext>
                </a:extLst>
              </p:cNvPr>
              <p:cNvSpPr txBox="1"/>
              <p:nvPr/>
            </p:nvSpPr>
            <p:spPr>
              <a:xfrm>
                <a:off x="2974848" y="5410200"/>
                <a:ext cx="614476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𝑛</m:t>
                      </m:r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fun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≈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36.79</m:t>
                          </m:r>
                        </m:sub>
                      </m:sSub>
                    </m:oMath>
                  </m:oMathPara>
                </a14:m>
                <a:endParaRPr lang="en-US" sz="240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978DCCF-B906-B1E3-BC33-E68BD5961C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4848" y="5410200"/>
                <a:ext cx="6144768" cy="461665"/>
              </a:xfrm>
              <a:prstGeom prst="rect">
                <a:avLst/>
              </a:prstGeom>
              <a:blipFill>
                <a:blip r:embed="rId5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87DCE86-D0DD-9809-DC0B-84714973CE72}"/>
              </a:ext>
            </a:extLst>
          </p:cNvPr>
          <p:cNvCxnSpPr>
            <a:cxnSpLocks/>
          </p:cNvCxnSpPr>
          <p:nvPr/>
        </p:nvCxnSpPr>
        <p:spPr>
          <a:xfrm flipH="1" flipV="1">
            <a:off x="6934200" y="5943529"/>
            <a:ext cx="609600" cy="53863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9ACECA5-8CA8-33ED-EA86-90E13BE2CE86}"/>
                  </a:ext>
                </a:extLst>
              </p:cNvPr>
              <p:cNvSpPr txBox="1"/>
              <p:nvPr/>
            </p:nvSpPr>
            <p:spPr>
              <a:xfrm>
                <a:off x="7554468" y="6393744"/>
                <a:ext cx="4180332" cy="4655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>
                    <a:latin typeface="Inter Light" panose="02000403000000020004" pitchFamily="2" charset="0"/>
                    <a:ea typeface="Inter Light" panose="02000403000000020004" pitchFamily="2" charset="0"/>
                    <a:cs typeface="Inter Light" panose="02000403000000020004" pitchFamily="2" charset="0"/>
                  </a:rPr>
                  <a:t>A better name for this: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sub>
                    </m:sSub>
                  </m:oMath>
                </a14:m>
                <a:endParaRPr lang="en-US" sz="2400">
                  <a:latin typeface="Inter Light" panose="02000403000000020004" pitchFamily="2" charset="0"/>
                  <a:ea typeface="Inter Light" panose="02000403000000020004" pitchFamily="2" charset="0"/>
                  <a:cs typeface="Inter Light" panose="02000403000000020004" pitchFamily="2" charset="0"/>
                </a:endParaRP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9ACECA5-8CA8-33ED-EA86-90E13BE2CE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4468" y="6393744"/>
                <a:ext cx="4180332" cy="465577"/>
              </a:xfrm>
              <a:prstGeom prst="rect">
                <a:avLst/>
              </a:prstGeom>
              <a:blipFill>
                <a:blip r:embed="rId6"/>
                <a:stretch>
                  <a:fillRect l="-2187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6482568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F24135-BE37-2782-7B3B-4AAF2B443F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4D418-1EC2-ED97-3173-29B40F3320A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Load Balancing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FED139-BB28-8EC2-C59A-7A32CC3BFB6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Lecture 17, CS70 Fall 2025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6DE75BF6-9FC5-3859-9053-D08F443035CD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pPr marL="342900" indent="-342900"/>
                <a:r>
                  <a:rPr lang="en-US">
                    <a:solidFill>
                      <a:schemeClr val="bg1">
                        <a:lumMod val="65000"/>
                      </a:schemeClr>
                    </a:solidFill>
                  </a:rPr>
                  <a:t>Balls and Bins: Coupon Collecting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>
                    <a:solidFill>
                      <a:schemeClr val="bg1">
                        <a:lumMod val="65000"/>
                      </a:schemeClr>
                    </a:solidFill>
                  </a:rPr>
                  <a:t>Simulation and Union Bound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sub>
                    </m:sSub>
                    <m:r>
                      <a:rPr lang="en-US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𝑛</m:t>
                    </m:r>
                    <m:func>
                      <m:funcPr>
                        <m:ctrlP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</m:oMath>
                </a14:m>
                <a:endParaRPr lang="en-US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marL="342900" indent="-342900"/>
                <a:r>
                  <a:rPr lang="en-US" b="1">
                    <a:solidFill>
                      <a:schemeClr val="accent3"/>
                    </a:solidFill>
                    <a:latin typeface="Inter" panose="02000503000000020004" pitchFamily="2" charset="0"/>
                    <a:ea typeface="Inter" panose="02000503000000020004" pitchFamily="2" charset="0"/>
                    <a:cs typeface="Inter" panose="02000503000000020004" pitchFamily="2" charset="0"/>
                  </a:rPr>
                  <a:t>Balls and Bins: Load Balancing</a:t>
                </a:r>
              </a:p>
            </p:txBody>
          </p:sp>
        </mc:Choice>
        <mc:Fallback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6DE75BF6-9FC5-3859-9053-D08F443035C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1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7597805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8A4BBA-CF47-57F4-E69C-9CD54F0DF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Load Balancing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2946A8-F829-3B6F-9147-24654FADC86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/>
                  <a:t>Suppose we send computational loads to a variety of different servers. Suppose we send them randomly, with no regard for scheduling.</a:t>
                </a:r>
              </a:p>
              <a:p>
                <a:endParaRPr lang="en-US"/>
              </a:p>
              <a:p>
                <a:r>
                  <a:rPr lang="en-US"/>
                  <a:t>We can model this as throwing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/>
                  <a:t> balls into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/>
                  <a:t> bins. </a:t>
                </a:r>
              </a:p>
              <a:p>
                <a:endParaRPr lang="en-US"/>
              </a:p>
              <a:p>
                <a:r>
                  <a:rPr lang="en-US"/>
                  <a:t>In the context of load scheduling, we might wonder how heavily loaded the busiest server will be.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/>
                  <a:t>More precisely: What is the smallest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/>
                  <a:t> such that the server with the highest load has to handle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/>
                  <a:t> loads with probability 50%.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/>
              </a:p>
              <a:p>
                <a:r>
                  <a:rPr lang="en-US"/>
                  <a:t>Let’s again start with a simulation.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>
                    <a:hlinkClick r:id="rId2"/>
                  </a:rPr>
                  <a:t>joshh.ug/cs70/load_balancing.html</a:t>
                </a:r>
                <a:endParaRPr lang="en-US"/>
              </a:p>
              <a:p>
                <a:endParaRPr lang="en-US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/>
              </a:p>
              <a:p>
                <a:endParaRPr lang="en-US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2946A8-F829-3B6F-9147-24654FADC8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796" t="-541" b="-73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2193832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CF095-298E-00AF-38CE-FD4EF0D3DB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Results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66815B3-A71C-AB3F-21C3-D0550F12BFF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/>
                  <a:t>After running 50 simulations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=201</m:t>
                    </m:r>
                  </m:oMath>
                </a14:m>
                <a:r>
                  <a:rPr lang="en-US"/>
                  <a:t>, we have: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/>
                  <a:t>k appears to be (based on simulation) 5.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66815B3-A71C-AB3F-21C3-D0550F12BFF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96" t="-5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7F32AB59-F659-F453-4D16-BA17E78B30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2225" y="1524465"/>
            <a:ext cx="7067550" cy="478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77392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CAC3833-4488-A583-B5D7-E806096413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544333-7AF7-26C8-87D5-E277A6E43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Analysis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F355776-9A84-D452-3634-619164509C4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/>
                  <a:t>Define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/>
                  <a:t> as the event that the load in any bin has at least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/>
                  <a:t> balls.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/>
                  <a:t>We want to know the smallest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/>
                  <a:t> such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≤1/2</m:t>
                    </m:r>
                  </m:oMath>
                </a14:m>
                <a:endParaRPr lang="en-US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/>
                  <a:t>It is extremely difficulty to approach this problem directly (try!)</a:t>
                </a:r>
              </a:p>
              <a:p>
                <a:endParaRPr lang="en-US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F355776-9A84-D452-3634-619164509C4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96" t="-5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0010962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60C725E-7296-CBD3-B98B-C2D942629F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A73D6B-5738-0F3E-EC2A-58FF949FF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Analysis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D81ADD-1E72-C5A6-C4D8-42A1D203FFB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/>
                  <a:t>Define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/>
                  <a:t> as the event that the load in any bin has at least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/>
                  <a:t> balls.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/>
                  <a:t>We want to know the smallest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/>
                  <a:t> such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≤1/2</m:t>
                    </m:r>
                  </m:oMath>
                </a14:m>
                <a:endParaRPr lang="en-US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/>
                  <a:t>It is extremely difficulty to approach this problem directly (try!)</a:t>
                </a:r>
              </a:p>
              <a:p>
                <a:endParaRPr lang="en-US"/>
              </a:p>
              <a:p>
                <a:r>
                  <a:rPr lang="en-US"/>
                  <a:t>The big idea in the notes is how we define the problem. We do something very clever: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/>
                  <a:t>Define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</m:oMath>
                </a14:m>
                <a:r>
                  <a:rPr lang="en-US"/>
                  <a:t> as the event that the load in bin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/>
                  <a:t> is at least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/>
                  <a:t>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/>
                  <a:t>Define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/>
                  <a:t> as the smallest k such that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≤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endParaRPr lang="en-US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b="0"/>
                  <a:t>Then it turns out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/>
                  <a:t> is also the smallest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/>
                  <a:t> such that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≤1/2</m:t>
                    </m:r>
                  </m:oMath>
                </a14:m>
                <a:r>
                  <a:rPr lang="en-US"/>
                  <a:t>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/>
              </a:p>
              <a:p>
                <a:r>
                  <a:rPr lang="en-US"/>
                  <a:t>In other words, we transform a problem across all bins into a problem of just one bin.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D81ADD-1E72-C5A6-C4D8-42A1D203FFB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96" t="-5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90828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805CE8-BF13-7133-4855-1ABD3D59C5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14F785-4FAB-ECC2-8FF0-0BCE10627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(Review) Computing the Probability of a Collision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26471C5-9C90-2A91-2E8D-DD7E7C7A0BE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/>
                  <a:t>We’ve already seen exactly how to compute the probability of a collision. Let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/>
                  <a:t> be the event where two (or more) of the balls land in the same bin. Let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/>
                  <a:t> be all possible ball throws (considering order).</a:t>
                </a:r>
              </a:p>
              <a:p>
                <a:endParaRPr lang="en-US"/>
              </a:p>
              <a:p>
                <a:r>
                  <a:rPr lang="en-US"/>
                  <a:t>If we have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=365</m:t>
                    </m:r>
                  </m:oMath>
                </a14:m>
                <a:r>
                  <a:rPr lang="en-US"/>
                  <a:t> bins, we have: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Ω</m:t>
                            </m:r>
                          </m:e>
                        </m:d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</m:num>
                      <m:den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365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</m:sSup>
                      </m:den>
                    </m:f>
                  </m:oMath>
                </a14:m>
                <a:endParaRPr lang="en-US"/>
              </a:p>
              <a:p>
                <a:br>
                  <a:rPr lang="en-US"/>
                </a:br>
                <a:endParaRPr lang="en-US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26471C5-9C90-2A91-2E8D-DD7E7C7A0BE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796" t="-5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A graph with a line drawn on it&#10;&#10;Description automatically generated">
            <a:extLst>
              <a:ext uri="{FF2B5EF4-FFF2-40B4-BE49-F238E27FC236}">
                <a16:creationId xmlns:a16="http://schemas.microsoft.com/office/drawing/2014/main" id="{58C058D2-102F-0059-28A1-6E28B5459F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4812" y="3069497"/>
            <a:ext cx="5572760" cy="398054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D2B6F1A-2E73-418C-EFEF-E025ABFCCF7D}"/>
                  </a:ext>
                </a:extLst>
              </p:cNvPr>
              <p:cNvSpPr txBox="1"/>
              <p:nvPr/>
            </p:nvSpPr>
            <p:spPr>
              <a:xfrm>
                <a:off x="272522" y="4429852"/>
                <a:ext cx="6142244" cy="8090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=1−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365×364×…×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365−</m:t>
                              </m:r>
                              <m:r>
                                <a:rPr lang="en-US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num>
                        <m:den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365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40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D2B6F1A-2E73-418C-EFEF-E025ABFCCF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522" y="4429852"/>
                <a:ext cx="6142244" cy="80906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2CDDC563-21E1-4E74-82B4-77DB1EF0A74D}"/>
              </a:ext>
            </a:extLst>
          </p:cNvPr>
          <p:cNvSpPr/>
          <p:nvPr/>
        </p:nvSpPr>
        <p:spPr>
          <a:xfrm>
            <a:off x="9169940" y="3320374"/>
            <a:ext cx="123217" cy="20103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D156C5-0EEF-B7A3-3C20-0222EEF758DF}"/>
              </a:ext>
            </a:extLst>
          </p:cNvPr>
          <p:cNvSpPr txBox="1"/>
          <p:nvPr/>
        </p:nvSpPr>
        <p:spPr>
          <a:xfrm>
            <a:off x="9072664" y="3282393"/>
            <a:ext cx="10570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m</a:t>
            </a:r>
          </a:p>
        </p:txBody>
      </p:sp>
    </p:spTree>
    <p:extLst>
      <p:ext uri="{BB962C8B-B14F-4D97-AF65-F5344CB8AC3E}">
        <p14:creationId xmlns:p14="http://schemas.microsoft.com/office/powerpoint/2010/main" val="352338423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5F90E9D-2D61-D162-958A-4E68DC23C3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61A67C-7FDE-661C-3779-C8AF40522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Analysis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8B79140-5427-E8BC-C3A4-61B821AD5A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/>
                  <a:t>The big idea in the notes is how we define the problem. We do something very clever: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/>
                  <a:t>Define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</m:oMath>
                </a14:m>
                <a:r>
                  <a:rPr lang="en-US"/>
                  <a:t> as the event that the load in bin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/>
                  <a:t> is at least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/>
                  <a:t>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/>
                  <a:t>Define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/>
                  <a:t> as the smallest k such that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≤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endParaRPr lang="en-US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b="0"/>
                  <a:t>Then it turns out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/>
                  <a:t> is also the smallest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/>
                  <a:t> such that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≤1/2</m:t>
                    </m:r>
                  </m:oMath>
                </a14:m>
                <a:r>
                  <a:rPr lang="en-US"/>
                  <a:t>.</a:t>
                </a:r>
              </a:p>
              <a:p>
                <a:endParaRPr lang="en-US"/>
              </a:p>
              <a:p>
                <a:r>
                  <a:rPr lang="en-US"/>
                  <a:t>Why does this work?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/>
                  <a:t>Since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⋃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e>
                        </m:nary>
                      </m:e>
                    </m:d>
                  </m:oMath>
                </a14:m>
                <a:r>
                  <a:rPr lang="en-US"/>
                  <a:t>, we have that: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8B79140-5427-E8BC-C3A4-61B821AD5A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96" t="-5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CA2581A-589B-8A9D-BEA0-01F372C8DE23}"/>
                  </a:ext>
                </a:extLst>
              </p:cNvPr>
              <p:cNvSpPr txBox="1"/>
              <p:nvPr/>
            </p:nvSpPr>
            <p:spPr>
              <a:xfrm>
                <a:off x="3023347" y="5224042"/>
                <a:ext cx="6145306" cy="110055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≤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e>
                          </m:d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40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CA2581A-589B-8A9D-BEA0-01F372C8DE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3347" y="5224042"/>
                <a:ext cx="6145306" cy="110055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2532729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86242C1-FCCC-9692-0DC3-89AAE79F3E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DFC423-29A0-AA91-49A8-4DBC5CF35D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Analysis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D3EEC45-27AB-F92D-36E2-7EFCF2AA101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/>
                  <a:t>The big idea in the notes is how we define the problem. We do something very clever: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/>
                  <a:t>Define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</m:oMath>
                </a14:m>
                <a:r>
                  <a:rPr lang="en-US"/>
                  <a:t> as the event that the load in bin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/>
                  <a:t> is at least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/>
                  <a:t>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/>
                  <a:t>Define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/>
                  <a:t> as the smallest k such that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≤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endParaRPr lang="en-US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b="0"/>
                  <a:t>Then it turns out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/>
                  <a:t> is also the smallest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/>
                  <a:t> such that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≤1/2</m:t>
                    </m:r>
                  </m:oMath>
                </a14:m>
                <a:r>
                  <a:rPr lang="en-US"/>
                  <a:t>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/>
              </a:p>
              <a:p>
                <a:r>
                  <a:rPr lang="en-US"/>
                  <a:t>Last step: 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/>
                  <a:t> by reasoning about a single bin (see notes). Result turns out to be: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D3EEC45-27AB-F92D-36E2-7EFCF2AA101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96" t="-5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8E66F85-9650-CBD7-75FE-D66CAB4A2417}"/>
                  </a:ext>
                </a:extLst>
              </p:cNvPr>
              <p:cNvSpPr txBox="1"/>
              <p:nvPr/>
            </p:nvSpPr>
            <p:spPr>
              <a:xfrm>
                <a:off x="3023347" y="3390760"/>
                <a:ext cx="6145306" cy="110055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≤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e>
                          </m:d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40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8E66F85-9650-CBD7-75FE-D66CAB4A24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3347" y="3390760"/>
                <a:ext cx="6145306" cy="110055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61BE750-D414-872C-0FB9-87FA6E3654FC}"/>
                  </a:ext>
                </a:extLst>
              </p:cNvPr>
              <p:cNvSpPr txBox="1"/>
              <p:nvPr/>
            </p:nvSpPr>
            <p:spPr>
              <a:xfrm>
                <a:off x="2514600" y="5715000"/>
                <a:ext cx="7162800" cy="7937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func>
                        </m:num>
                        <m:den>
                          <m:func>
                            <m:func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func>
                                <m:func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400" b="0" i="0" smtClean="0">
                                      <a:latin typeface="Cambria Math" panose="02040503050406030204" pitchFamily="18" charset="0"/>
                                    </a:rPr>
                                    <m:t>ln</m:t>
                                  </m:r>
                                </m:fName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func>
                            </m:e>
                          </m:func>
                        </m:den>
                      </m:f>
                    </m:oMath>
                  </m:oMathPara>
                </a14:m>
                <a:endParaRPr lang="en-US" sz="240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61BE750-D414-872C-0FB9-87FA6E3654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4600" y="5715000"/>
                <a:ext cx="7162800" cy="7937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274103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D8093B-CE3F-5A1B-EBF6-A32E3E700F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079F6-DD17-D554-C1BC-8BB51F932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(Review) Computing the Probability of a Collision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D104EA-B9F9-55CD-D313-E41AFF3EF46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/>
                  <a:t>We’ve already seen exactly how to compute the probability of a collision. Let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/>
                  <a:t> be the event where two (or more) of the balls land in the same bin. Let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/>
                  <a:t> be all possible ball throws (considering order).</a:t>
                </a:r>
              </a:p>
              <a:p>
                <a:endParaRPr lang="en-US"/>
              </a:p>
              <a:p>
                <a:r>
                  <a:rPr lang="en-US"/>
                  <a:t>If we have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/>
                  <a:t> bins, we have: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Ω</m:t>
                            </m:r>
                          </m:e>
                        </m:d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</m:num>
                      <m:den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</m:sSup>
                      </m:den>
                    </m:f>
                  </m:oMath>
                </a14:m>
                <a:endParaRPr lang="en-US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D104EA-B9F9-55CD-D313-E41AFF3EF46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96" t="-5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1C108CB-29A6-C130-A045-F18E80DE8764}"/>
                  </a:ext>
                </a:extLst>
              </p:cNvPr>
              <p:cNvSpPr txBox="1"/>
              <p:nvPr/>
            </p:nvSpPr>
            <p:spPr>
              <a:xfrm>
                <a:off x="272522" y="4429852"/>
                <a:ext cx="6142244" cy="8090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=1−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4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−1×…×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num>
                        <m:den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40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1C108CB-29A6-C130-A045-F18E80DE87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522" y="4429852"/>
                <a:ext cx="6142244" cy="80906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413815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LisaAndJoshColorScheme">
      <a:dk1>
        <a:srgbClr val="000000"/>
      </a:dk1>
      <a:lt1>
        <a:srgbClr val="FFFFFF"/>
      </a:lt1>
      <a:dk2>
        <a:srgbClr val="B7B7B7"/>
      </a:dk2>
      <a:lt2>
        <a:srgbClr val="C9DAF8"/>
      </a:lt2>
      <a:accent1>
        <a:srgbClr val="FCE5CD"/>
      </a:accent1>
      <a:accent2>
        <a:srgbClr val="CC4125"/>
      </a:accent2>
      <a:accent3>
        <a:srgbClr val="0B5394"/>
      </a:accent3>
      <a:accent4>
        <a:srgbClr val="BF9000"/>
      </a:accent4>
      <a:accent5>
        <a:srgbClr val="6AA84F"/>
      </a:accent5>
      <a:accent6>
        <a:srgbClr val="D9D9D9"/>
      </a:accent6>
      <a:hlink>
        <a:srgbClr val="4A86E8"/>
      </a:hlink>
      <a:folHlink>
        <a:srgbClr val="0097A7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81</Slides>
  <Notes>4</Notes>
  <HiddenSlides>19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81</vt:i4>
      </vt:variant>
    </vt:vector>
  </HeadingPairs>
  <TitlesOfParts>
    <vt:vector size="82" baseType="lpstr">
      <vt:lpstr>Office Theme</vt:lpstr>
      <vt:lpstr>Note on Notes</vt:lpstr>
      <vt:lpstr>Note 17 Goals</vt:lpstr>
      <vt:lpstr>Birthday Paradox Review</vt:lpstr>
      <vt:lpstr>The Collision Problem</vt:lpstr>
      <vt:lpstr>Collisions and Balls and Bins</vt:lpstr>
      <vt:lpstr>(Review) Computing the Probability of a Collision</vt:lpstr>
      <vt:lpstr>(Review) Computing the Probability of a Collision</vt:lpstr>
      <vt:lpstr>(Review) Computing the Probability of a Collision</vt:lpstr>
      <vt:lpstr>(Review) Computing the Probability of a Collision</vt:lpstr>
      <vt:lpstr>Alternate Equation Form</vt:lpstr>
      <vt:lpstr>Product Rule Solution</vt:lpstr>
      <vt:lpstr>Using the Product Rule</vt:lpstr>
      <vt:lpstr>Using the Product Rule</vt:lpstr>
      <vt:lpstr>Using the Product Rule</vt:lpstr>
      <vt:lpstr>Using the Product Rule</vt:lpstr>
      <vt:lpstr>Using the Product Rule</vt:lpstr>
      <vt:lpstr>Using the Product Rule</vt:lpstr>
      <vt:lpstr>Union Bound</vt:lpstr>
      <vt:lpstr>Considering |A| Directly</vt:lpstr>
      <vt:lpstr>Balls and Bins: Ball Pairs and Collisions</vt:lpstr>
      <vt:lpstr>Balls and Bins: Testing Your Understanding</vt:lpstr>
      <vt:lpstr>Balls and Bins: Testing Your Understanding</vt:lpstr>
      <vt:lpstr>Probability of a Collision</vt:lpstr>
      <vt:lpstr>Probability of a Collision</vt:lpstr>
      <vt:lpstr>Collision Independence</vt:lpstr>
      <vt:lpstr>Probability of a Collision</vt:lpstr>
      <vt:lpstr>Probability of a Collision</vt:lpstr>
      <vt:lpstr>Probability of a Collision</vt:lpstr>
      <vt:lpstr>Probability of a Collision</vt:lpstr>
      <vt:lpstr>Probability of a Collision</vt:lpstr>
      <vt:lpstr>Probability of a Collision</vt:lpstr>
      <vt:lpstr>Probability of a Collision</vt:lpstr>
      <vt:lpstr>Probability of a Collision</vt:lpstr>
      <vt:lpstr>Probability of a Collision</vt:lpstr>
      <vt:lpstr>Probability of a Collision</vt:lpstr>
      <vt:lpstr>Example for n = 365</vt:lpstr>
      <vt:lpstr>Question</vt:lpstr>
      <vt:lpstr>Question</vt:lpstr>
      <vt:lpstr>Plot of the Union Bound for n=365</vt:lpstr>
      <vt:lpstr>Tight Upper Bound</vt:lpstr>
      <vt:lpstr>Question We’re (still) Considering</vt:lpstr>
      <vt:lpstr>Question We’re (still) Considering</vt:lpstr>
      <vt:lpstr>Question We’re (still) Considering</vt:lpstr>
      <vt:lpstr>Exact, Union Bound, What’s Coming Next</vt:lpstr>
      <vt:lpstr>Computing Desired m</vt:lpstr>
      <vt:lpstr>Computing Desired m</vt:lpstr>
      <vt:lpstr>Justifying the Approximation: ln(1-x) and -x</vt:lpstr>
      <vt:lpstr>Computing Desired m</vt:lpstr>
      <vt:lpstr>Computing Desired m</vt:lpstr>
      <vt:lpstr>Our Final Result</vt:lpstr>
      <vt:lpstr>Checking the Tightness of This Upper Bound</vt:lpstr>
      <vt:lpstr>Checking the Tightness of This Upper Bound (n = 365)</vt:lpstr>
      <vt:lpstr>Checking the Tightness of This Upper Bound (n = 365)</vt:lpstr>
      <vt:lpstr>Computing Desired m for a Specific Critical Probability</vt:lpstr>
      <vt:lpstr>Computing Desired m for a Specific Critical Probability</vt:lpstr>
      <vt:lpstr>Checking the Tightness of This Upper Bound (n = 365)</vt:lpstr>
      <vt:lpstr>Exact vs. Approximate (Other n)</vt:lpstr>
      <vt:lpstr>Other Critical Values</vt:lpstr>
      <vt:lpstr>Other Critical Values</vt:lpstr>
      <vt:lpstr>Coupon Collecting: Simulation and Union Bound</vt:lpstr>
      <vt:lpstr>Coupon Collecting</vt:lpstr>
      <vt:lpstr>Simulation Visualization</vt:lpstr>
      <vt:lpstr>Coupon Collecting</vt:lpstr>
      <vt:lpstr>Coupon Collecting</vt:lpstr>
      <vt:lpstr>Coupon Collecting</vt:lpstr>
      <vt:lpstr>Example for n=20</vt:lpstr>
      <vt:lpstr>Union Bound Visualization</vt:lpstr>
      <vt:lpstr>General Case</vt:lpstr>
      <vt:lpstr>Coupon Collecting Summary</vt:lpstr>
      <vt:lpstr>Coupon Collecting: m_(e^(-1) )≈n ln⁡〖n+n〗</vt:lpstr>
      <vt:lpstr>Coupon Collecting Summary and N Ln N Formula</vt:lpstr>
      <vt:lpstr>N Ln N Formula Proof</vt:lpstr>
      <vt:lpstr>Union Bound Visualization</vt:lpstr>
      <vt:lpstr>Coupon Collecting Summary</vt:lpstr>
      <vt:lpstr>Load Balancing</vt:lpstr>
      <vt:lpstr>Load Balancing</vt:lpstr>
      <vt:lpstr>Results</vt:lpstr>
      <vt:lpstr>Analysis</vt:lpstr>
      <vt:lpstr>Analysis</vt:lpstr>
      <vt:lpstr>Analysis</vt:lpstr>
      <vt:lpstr>Analysis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Joshua Hug</dc:creator>
  <cp:revision>1</cp:revision>
  <dcterms:created xsi:type="dcterms:W3CDTF">2024-10-03T17:23:53Z</dcterms:created>
  <dcterms:modified xsi:type="dcterms:W3CDTF">2025-10-28T23:25:00Z</dcterms:modified>
</cp:coreProperties>
</file>